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Lst>
  <p:sldSz cx="9144000" cy="5143500" type="screen16x9"/>
  <p:notesSz cx="6858000" cy="9144000"/>
  <p:embeddedFontLst>
    <p:embeddedFont>
      <p:font typeface="Inconsolata" panose="020B0604020202020204" charset="0"/>
      <p:regular r:id="rId38"/>
      <p:bold r:id="rId39"/>
    </p:embeddedFont>
    <p:embeddedFont>
      <p:font typeface="Roboto" panose="020B0604020202020204" charset="0"/>
      <p:regular r:id="rId40"/>
      <p:bold r:id="rId41"/>
      <p:italic r:id="rId42"/>
      <p:boldItalic r:id="rId43"/>
    </p:embeddedFont>
    <p:embeddedFont>
      <p:font typeface="Roboto Black" panose="020B0604020202020204" charset="0"/>
      <p:bold r:id="rId44"/>
      <p:boldItalic r:id="rId45"/>
    </p:embeddedFont>
    <p:embeddedFont>
      <p:font typeface="Roboto Light" panose="020B0604020202020204" charset="0"/>
      <p:regular r:id="rId46"/>
      <p:bold r:id="rId47"/>
      <p:italic r:id="rId48"/>
      <p:boldItalic r:id="rId49"/>
    </p:embeddedFont>
    <p:embeddedFont>
      <p:font typeface="Roboto Medium" panose="020B0604020202020204" charset="0"/>
      <p:regular r:id="rId50"/>
      <p:bold r:id="rId51"/>
      <p:italic r:id="rId52"/>
      <p:boldItalic r:id="rId53"/>
    </p:embeddedFont>
    <p:embeddedFont>
      <p:font typeface="Roboto Thin"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2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71a7ac746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71a7ac746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71a7ac7466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9" name="Google Shape;2129;g71a7ac746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71a7ac7466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71a7ac746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72944c9d84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72944c9d8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shutterstock_599075135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71a7ac7466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71a7ac746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shutterstock_1032652768</a:t>
            </a:r>
            <a:endParaRPr sz="10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1"/>
        <p:cNvGrpSpPr/>
        <p:nvPr/>
      </p:nvGrpSpPr>
      <p:grpSpPr>
        <a:xfrm>
          <a:off x="0" y="0"/>
          <a:ext cx="0" cy="0"/>
          <a:chOff x="0" y="0"/>
          <a:chExt cx="0" cy="0"/>
        </a:xfrm>
      </p:grpSpPr>
      <p:sp>
        <p:nvSpPr>
          <p:cNvPr id="2162" name="Google Shape;2162;g71a7ac7466_0_10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3" name="Google Shape;2163;g71a7ac7466_0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shutterstock_1032652768</a:t>
            </a:r>
            <a:endParaRPr sz="1000" i="1">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72944c9d84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72944c9d8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71a7ac7466_0_1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71a7ac7466_0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71a7ac7466_0_1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71a7ac7466_0_1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71a7ac7466_0_1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71a7ac7466_0_1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2"/>
        <p:cNvGrpSpPr/>
        <p:nvPr/>
      </p:nvGrpSpPr>
      <p:grpSpPr>
        <a:xfrm>
          <a:off x="0" y="0"/>
          <a:ext cx="0" cy="0"/>
          <a:chOff x="0" y="0"/>
          <a:chExt cx="0" cy="0"/>
        </a:xfrm>
      </p:grpSpPr>
      <p:sp>
        <p:nvSpPr>
          <p:cNvPr id="2043" name="Google Shape;2043;g7101338e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4" name="Google Shape;2044;g7101338e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shutterstock_1214853796</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3"/>
        <p:cNvGrpSpPr/>
        <p:nvPr/>
      </p:nvGrpSpPr>
      <p:grpSpPr>
        <a:xfrm>
          <a:off x="0" y="0"/>
          <a:ext cx="0" cy="0"/>
          <a:chOff x="0" y="0"/>
          <a:chExt cx="0" cy="0"/>
        </a:xfrm>
      </p:grpSpPr>
      <p:sp>
        <p:nvSpPr>
          <p:cNvPr id="2204" name="Google Shape;2204;g72944c9d84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5" name="Google Shape;2205;g72944c9d8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72944c9d84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72944c9d8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71a7ac7466_0_1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71a7ac7466_0_1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71a7ac7466_0_1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1" name="Google Shape;2231;g71a7ac7466_0_1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71a7ac7466_0_1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71a7ac7466_0_1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71a7ac7466_0_1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71a7ac7466_0_1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71a7ac7466_0_1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71a7ac7466_0_1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72944c9d84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72944c9d8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g71a7ac7466_0_1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5" name="Google Shape;2265;g71a7ac7466_0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shutterstock_792833623</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71a7ac7466_0_1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1" name="Google Shape;2281;g71a7ac7466_0_1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71a7ac74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71a7ac74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g71a7ac7466_0_1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8" name="Google Shape;2298;g71a7ac7466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71a7ac7466_0_1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71a7ac7466_0_1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9cadf9aa2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9cadf9aa2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0"/>
        <p:cNvGrpSpPr/>
        <p:nvPr/>
      </p:nvGrpSpPr>
      <p:grpSpPr>
        <a:xfrm>
          <a:off x="0" y="0"/>
          <a:ext cx="0" cy="0"/>
          <a:chOff x="0" y="0"/>
          <a:chExt cx="0" cy="0"/>
        </a:xfrm>
      </p:grpSpPr>
      <p:sp>
        <p:nvSpPr>
          <p:cNvPr id="2321" name="Google Shape;2321;g72bf29724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2" name="Google Shape;2322;g72bf2972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71a7ac7466_0_1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71a7ac7466_0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71a7ac746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71a7ac746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8"/>
        <p:cNvGrpSpPr/>
        <p:nvPr/>
      </p:nvGrpSpPr>
      <p:grpSpPr>
        <a:xfrm>
          <a:off x="0" y="0"/>
          <a:ext cx="0" cy="0"/>
          <a:chOff x="0" y="0"/>
          <a:chExt cx="0" cy="0"/>
        </a:xfrm>
      </p:grpSpPr>
      <p:sp>
        <p:nvSpPr>
          <p:cNvPr id="2079" name="Google Shape;2079;g72944c9d8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0" name="Google Shape;2080;g72944c9d8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72944c9d8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72944c9d8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shutterstock_1356969188</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71a7ac746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71a7ac746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71a7ac746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71a7ac746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71a7ac746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71a7ac746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8.xml"/><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1.xml"/><Relationship Id="rId1" Type="http://schemas.openxmlformats.org/officeDocument/2006/relationships/slideLayout" Target="../slideLayouts/slideLayout58.xml"/><Relationship Id="rId4" Type="http://schemas.openxmlformats.org/officeDocument/2006/relationships/hyperlink" Target="https://dribbble.com/shots/6293861-We-re-building-something-here"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58.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8.xml"/><Relationship Id="rId4" Type="http://schemas.openxmlformats.org/officeDocument/2006/relationships/hyperlink" Target="https://www.ansible.com/blog/ansible-container-0-2-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sp>
        <p:nvSpPr>
          <p:cNvPr id="2039" name="Google Shape;2039;p10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Cloud Security Day 3</a:t>
            </a:r>
            <a:endParaRPr/>
          </a:p>
        </p:txBody>
      </p:sp>
      <p:sp>
        <p:nvSpPr>
          <p:cNvPr id="2040" name="Google Shape;2040;p106"/>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Load Balancing and Redundancy</a:t>
            </a:r>
            <a:endParaRPr>
              <a:latin typeface="Roboto Light"/>
              <a:ea typeface="Roboto Light"/>
              <a:cs typeface="Roboto Light"/>
              <a:sym typeface="Roboto Light"/>
            </a:endParaRPr>
          </a:p>
        </p:txBody>
      </p:sp>
      <p:sp>
        <p:nvSpPr>
          <p:cNvPr id="2041" name="Google Shape;2041;p10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11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26" name="Google Shape;2126;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0"/>
        <p:cNvGrpSpPr/>
        <p:nvPr/>
      </p:nvGrpSpPr>
      <p:grpSpPr>
        <a:xfrm>
          <a:off x="0" y="0"/>
          <a:ext cx="0" cy="0"/>
          <a:chOff x="0" y="0"/>
          <a:chExt cx="0" cy="0"/>
        </a:xfrm>
      </p:grpSpPr>
      <p:sp>
        <p:nvSpPr>
          <p:cNvPr id="2131" name="Google Shape;2131;p1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Load Balancing</a:t>
            </a:r>
            <a:endParaRPr/>
          </a:p>
        </p:txBody>
      </p:sp>
      <p:sp>
        <p:nvSpPr>
          <p:cNvPr id="2132" name="Google Shape;2132;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33" name="Google Shape;2133;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sp>
        <p:nvSpPr>
          <p:cNvPr id="2138" name="Google Shape;2138;p11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39" name="Google Shape;2139;p117"/>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140" name="Google Shape;2140;p117"/>
          <p:cNvSpPr txBox="1"/>
          <p:nvPr/>
        </p:nvSpPr>
        <p:spPr>
          <a:xfrm>
            <a:off x="3631000" y="1345575"/>
            <a:ext cx="5131200" cy="2859300"/>
          </a:xfrm>
          <a:prstGeom prst="rect">
            <a:avLst/>
          </a:prstGeom>
          <a:noFill/>
          <a:ln>
            <a:noFill/>
          </a:ln>
        </p:spPr>
        <p:txBody>
          <a:bodyPr spcFirstLastPara="1" wrap="square" lIns="457200" tIns="182875" rIns="274300" bIns="91425" anchor="t" anchorCtr="0">
            <a:noAutofit/>
          </a:bodyPr>
          <a:lstStyle/>
          <a:p>
            <a:pPr marL="0" lvl="0" indent="0" algn="l" rtl="0">
              <a:lnSpc>
                <a:spcPct val="110000"/>
              </a:lnSpc>
              <a:spcBef>
                <a:spcPts val="0"/>
              </a:spcBef>
              <a:spcAft>
                <a:spcPts val="1000"/>
              </a:spcAft>
              <a:buNone/>
            </a:pPr>
            <a:r>
              <a:rPr lang="en" sz="2400">
                <a:solidFill>
                  <a:srgbClr val="FAF5AC"/>
                </a:solidFill>
                <a:latin typeface="Roboto"/>
                <a:ea typeface="Roboto"/>
                <a:cs typeface="Roboto"/>
                <a:sym typeface="Roboto"/>
              </a:rPr>
              <a:t>So far, we created a virtual network, deployed a jump box running an Ansible Docker container, and used that container to configure another VM running a DVWA container.</a:t>
            </a:r>
            <a:endParaRPr sz="2400">
              <a:solidFill>
                <a:srgbClr val="FAF5AC"/>
              </a:solidFill>
              <a:latin typeface="Roboto"/>
              <a:ea typeface="Roboto"/>
              <a:cs typeface="Roboto"/>
              <a:sym typeface="Roboto"/>
            </a:endParaRPr>
          </a:p>
        </p:txBody>
      </p:sp>
      <p:sp>
        <p:nvSpPr>
          <p:cNvPr id="2141" name="Google Shape;2141;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12</a:t>
            </a:fld>
            <a:endParaRPr sz="6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pic>
        <p:nvPicPr>
          <p:cNvPr id="2146" name="Google Shape;2146;p118"/>
          <p:cNvPicPr preferRelativeResize="0"/>
          <p:nvPr/>
        </p:nvPicPr>
        <p:blipFill rotWithShape="1">
          <a:blip r:embed="rId3">
            <a:alphaModFix/>
          </a:blip>
          <a:srcRect/>
          <a:stretch/>
        </p:blipFill>
        <p:spPr>
          <a:xfrm>
            <a:off x="0" y="548"/>
            <a:ext cx="9143997" cy="5142427"/>
          </a:xfrm>
          <a:prstGeom prst="rect">
            <a:avLst/>
          </a:prstGeom>
          <a:noFill/>
          <a:ln>
            <a:noFill/>
          </a:ln>
        </p:spPr>
      </p:pic>
      <p:sp>
        <p:nvSpPr>
          <p:cNvPr id="2147" name="Google Shape;2147;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Load Balancing</a:t>
            </a:r>
            <a:endParaRPr/>
          </a:p>
        </p:txBody>
      </p:sp>
      <p:sp>
        <p:nvSpPr>
          <p:cNvPr id="2148" name="Google Shape;2148;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If the Red Team attacks this DVWA container with enough traffic, they may be able to trigger a Denial of Service on the machine.</a:t>
            </a:r>
            <a:endParaRPr/>
          </a:p>
        </p:txBody>
      </p:sp>
      <p:cxnSp>
        <p:nvCxnSpPr>
          <p:cNvPr id="2149" name="Google Shape;2149;p118"/>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2150" name="Google Shape;2150;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0C4F6"/>
        </a:solidFill>
        <a:effectLst/>
      </p:bgPr>
    </p:bg>
    <p:spTree>
      <p:nvGrpSpPr>
        <p:cNvPr id="1" name="Shape 2154"/>
        <p:cNvGrpSpPr/>
        <p:nvPr/>
      </p:nvGrpSpPr>
      <p:grpSpPr>
        <a:xfrm>
          <a:off x="0" y="0"/>
          <a:ext cx="0" cy="0"/>
          <a:chOff x="0" y="0"/>
          <a:chExt cx="0" cy="0"/>
        </a:xfrm>
      </p:grpSpPr>
      <p:sp>
        <p:nvSpPr>
          <p:cNvPr id="2155" name="Google Shape;2155;p119"/>
          <p:cNvSpPr/>
          <p:nvPr/>
        </p:nvSpPr>
        <p:spPr>
          <a:xfrm>
            <a:off x="277825" y="4845250"/>
            <a:ext cx="8658900" cy="104100"/>
          </a:xfrm>
          <a:prstGeom prst="rect">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19"/>
          <p:cNvSpPr txBox="1">
            <a:spLocks noGrp="1"/>
          </p:cNvSpPr>
          <p:nvPr>
            <p:ph type="subTitle" idx="1"/>
          </p:nvPr>
        </p:nvSpPr>
        <p:spPr>
          <a:xfrm>
            <a:off x="0" y="675975"/>
            <a:ext cx="6796200" cy="955800"/>
          </a:xfrm>
          <a:prstGeom prst="rect">
            <a:avLst/>
          </a:prstGeom>
        </p:spPr>
        <p:txBody>
          <a:bodyPr spcFirstLastPara="1" wrap="square" lIns="457200" tIns="91425" rIns="0" bIns="91425" anchor="t" anchorCtr="0">
            <a:noAutofit/>
          </a:bodyPr>
          <a:lstStyle/>
          <a:p>
            <a:pPr marL="0" lvl="0" indent="0" algn="l" rtl="0">
              <a:lnSpc>
                <a:spcPct val="100000"/>
              </a:lnSpc>
              <a:spcBef>
                <a:spcPts val="0"/>
              </a:spcBef>
              <a:spcAft>
                <a:spcPts val="0"/>
              </a:spcAft>
              <a:buNone/>
            </a:pPr>
            <a:r>
              <a:rPr lang="en"/>
              <a:t>A load balancer provides the external IP address that the rest of the internet can access. Then, it receives traffic that comes into the website and distributes it across multiple servers.</a:t>
            </a:r>
            <a:endParaRPr/>
          </a:p>
          <a:p>
            <a:pPr marL="0" lvl="0" indent="0" algn="l" rtl="0">
              <a:lnSpc>
                <a:spcPct val="100000"/>
              </a:lnSpc>
              <a:spcBef>
                <a:spcPts val="1200"/>
              </a:spcBef>
              <a:spcAft>
                <a:spcPts val="0"/>
              </a:spcAft>
              <a:buClr>
                <a:schemeClr val="dk1"/>
              </a:buClr>
              <a:buSzPts val="1100"/>
              <a:buFont typeface="Arial"/>
              <a:buNone/>
            </a:pPr>
            <a:endParaRPr/>
          </a:p>
          <a:p>
            <a:pPr marL="0" lvl="0" indent="0" algn="l" rtl="0">
              <a:lnSpc>
                <a:spcPct val="100000"/>
              </a:lnSpc>
              <a:spcBef>
                <a:spcPts val="1200"/>
              </a:spcBef>
              <a:spcAft>
                <a:spcPts val="1200"/>
              </a:spcAft>
              <a:buNone/>
            </a:pPr>
            <a:endParaRPr/>
          </a:p>
        </p:txBody>
      </p:sp>
      <p:sp>
        <p:nvSpPr>
          <p:cNvPr id="2157" name="Google Shape;2157;p119"/>
          <p:cNvSpPr txBox="1">
            <a:spLocks noGrp="1"/>
          </p:cNvSpPr>
          <p:nvPr>
            <p:ph type="subTitle" idx="3"/>
          </p:nvPr>
        </p:nvSpPr>
        <p:spPr>
          <a:xfrm>
            <a:off x="7056300" y="910475"/>
            <a:ext cx="1814100" cy="378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0" bIns="0" anchor="t" anchorCtr="0">
            <a:noAutofit/>
          </a:bodyPr>
          <a:lstStyle/>
          <a:p>
            <a:pPr marL="0" lvl="0" indent="0" algn="l" rtl="0">
              <a:lnSpc>
                <a:spcPct val="115000"/>
              </a:lnSpc>
              <a:spcBef>
                <a:spcPts val="300"/>
              </a:spcBef>
              <a:spcAft>
                <a:spcPts val="0"/>
              </a:spcAft>
              <a:buNone/>
            </a:pPr>
            <a:r>
              <a:rPr lang="en" sz="1200"/>
              <a:t>As websites receive more traffic, more servers can be added to the group (“pool”) of servers that the load balancer has access to.</a:t>
            </a:r>
            <a:endParaRPr sz="1200"/>
          </a:p>
          <a:p>
            <a:pPr marL="0" lvl="0" indent="0" algn="l" rtl="0">
              <a:lnSpc>
                <a:spcPct val="115000"/>
              </a:lnSpc>
              <a:spcBef>
                <a:spcPts val="1200"/>
              </a:spcBef>
              <a:spcAft>
                <a:spcPts val="1200"/>
              </a:spcAft>
              <a:buNone/>
            </a:pPr>
            <a:r>
              <a:rPr lang="en" sz="1200"/>
              <a:t>This helps distribute traffic evenly across the servers and mitigates DoS attacks.</a:t>
            </a:r>
            <a:endParaRPr sz="1200">
              <a:solidFill>
                <a:schemeClr val="dk1"/>
              </a:solidFill>
            </a:endParaRPr>
          </a:p>
        </p:txBody>
      </p:sp>
      <p:sp>
        <p:nvSpPr>
          <p:cNvPr id="2158" name="Google Shape;2158;p119"/>
          <p:cNvSpPr txBox="1">
            <a:spLocks noGrp="1"/>
          </p:cNvSpPr>
          <p:nvPr>
            <p:ph type="title"/>
          </p:nvPr>
        </p:nvSpPr>
        <p:spPr>
          <a:xfrm>
            <a:off x="-12425" y="0"/>
            <a:ext cx="7791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Load Balancers</a:t>
            </a:r>
            <a:endParaRPr/>
          </a:p>
        </p:txBody>
      </p:sp>
      <p:sp>
        <p:nvSpPr>
          <p:cNvPr id="2159" name="Google Shape;2159;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pic>
        <p:nvPicPr>
          <p:cNvPr id="2160" name="Google Shape;2160;p119"/>
          <p:cNvPicPr preferRelativeResize="0"/>
          <p:nvPr/>
        </p:nvPicPr>
        <p:blipFill rotWithShape="1">
          <a:blip r:embed="rId3">
            <a:alphaModFix/>
          </a:blip>
          <a:srcRect t="22863" r="-3573"/>
          <a:stretch/>
        </p:blipFill>
        <p:spPr>
          <a:xfrm>
            <a:off x="474625" y="1713400"/>
            <a:ext cx="8094875" cy="3349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0C4F6"/>
        </a:solidFill>
        <a:effectLst/>
      </p:bgPr>
    </p:bg>
    <p:spTree>
      <p:nvGrpSpPr>
        <p:cNvPr id="1" name="Shape 2164"/>
        <p:cNvGrpSpPr/>
        <p:nvPr/>
      </p:nvGrpSpPr>
      <p:grpSpPr>
        <a:xfrm>
          <a:off x="0" y="0"/>
          <a:ext cx="0" cy="0"/>
          <a:chOff x="0" y="0"/>
          <a:chExt cx="0" cy="0"/>
        </a:xfrm>
      </p:grpSpPr>
      <p:sp>
        <p:nvSpPr>
          <p:cNvPr id="2165" name="Google Shape;2165;p120"/>
          <p:cNvSpPr/>
          <p:nvPr/>
        </p:nvSpPr>
        <p:spPr>
          <a:xfrm>
            <a:off x="241846" y="4841700"/>
            <a:ext cx="8759400" cy="105600"/>
          </a:xfrm>
          <a:prstGeom prst="rect">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6" name="Google Shape;2166;p120"/>
          <p:cNvPicPr preferRelativeResize="0"/>
          <p:nvPr/>
        </p:nvPicPr>
        <p:blipFill rotWithShape="1">
          <a:blip r:embed="rId3">
            <a:alphaModFix/>
          </a:blip>
          <a:srcRect t="22863" r="-3573"/>
          <a:stretch/>
        </p:blipFill>
        <p:spPr>
          <a:xfrm>
            <a:off x="474625" y="1713400"/>
            <a:ext cx="8094875" cy="3349400"/>
          </a:xfrm>
          <a:prstGeom prst="rect">
            <a:avLst/>
          </a:prstGeom>
          <a:noFill/>
          <a:ln>
            <a:noFill/>
          </a:ln>
        </p:spPr>
      </p:pic>
      <p:sp>
        <p:nvSpPr>
          <p:cNvPr id="2167" name="Google Shape;2167;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Load Balancers</a:t>
            </a:r>
            <a:endParaRPr/>
          </a:p>
        </p:txBody>
      </p:sp>
      <p:sp>
        <p:nvSpPr>
          <p:cNvPr id="2168" name="Google Shape;2168;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
        <p:nvSpPr>
          <p:cNvPr id="2169" name="Google Shape;2169;p120"/>
          <p:cNvSpPr/>
          <p:nvPr/>
        </p:nvSpPr>
        <p:spPr>
          <a:xfrm>
            <a:off x="6914225" y="1019775"/>
            <a:ext cx="2087100" cy="3885600"/>
          </a:xfrm>
          <a:prstGeom prst="rect">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0" name="Google Shape;2170;p120"/>
          <p:cNvPicPr preferRelativeResize="0"/>
          <p:nvPr/>
        </p:nvPicPr>
        <p:blipFill rotWithShape="1">
          <a:blip r:embed="rId3">
            <a:alphaModFix/>
          </a:blip>
          <a:srcRect t="74063" r="56920" b="8865"/>
          <a:stretch/>
        </p:blipFill>
        <p:spPr>
          <a:xfrm flipH="1">
            <a:off x="4975526" y="4158350"/>
            <a:ext cx="3691674" cy="812725"/>
          </a:xfrm>
          <a:prstGeom prst="rect">
            <a:avLst/>
          </a:prstGeom>
          <a:noFill/>
          <a:ln>
            <a:noFill/>
          </a:ln>
        </p:spPr>
      </p:pic>
      <p:sp>
        <p:nvSpPr>
          <p:cNvPr id="2171" name="Google Shape;2171;p120"/>
          <p:cNvSpPr/>
          <p:nvPr/>
        </p:nvSpPr>
        <p:spPr>
          <a:xfrm>
            <a:off x="682175" y="3817050"/>
            <a:ext cx="456600" cy="456600"/>
          </a:xfrm>
          <a:prstGeom prst="ellipse">
            <a:avLst/>
          </a:prstGeom>
          <a:solidFill>
            <a:srgbClr val="22863A"/>
          </a:solidFill>
          <a:ln>
            <a:noFill/>
          </a:ln>
        </p:spPr>
        <p:txBody>
          <a:bodyPr spcFirstLastPara="1" wrap="square" lIns="91425" tIns="91425" rIns="91425" bIns="91425" anchor="ctr" anchorCtr="0">
            <a:noAutofit/>
          </a:bodyPr>
          <a:lstStyle/>
          <a:p>
            <a:pPr marL="0" marR="20574" lvl="0" indent="0" algn="ctr" rtl="0">
              <a:spcBef>
                <a:spcPts val="0"/>
              </a:spcBef>
              <a:spcAft>
                <a:spcPts val="0"/>
              </a:spcAft>
              <a:buNone/>
            </a:pPr>
            <a:r>
              <a:rPr lang="en" sz="2400">
                <a:solidFill>
                  <a:srgbClr val="FFFFFF"/>
                </a:solidFill>
              </a:rPr>
              <a:t>✓</a:t>
            </a:r>
            <a:endParaRPr sz="2400">
              <a:solidFill>
                <a:srgbClr val="FFFFFF"/>
              </a:solidFill>
            </a:endParaRPr>
          </a:p>
        </p:txBody>
      </p:sp>
      <p:sp>
        <p:nvSpPr>
          <p:cNvPr id="2172" name="Google Shape;2172;p120"/>
          <p:cNvSpPr/>
          <p:nvPr/>
        </p:nvSpPr>
        <p:spPr>
          <a:xfrm>
            <a:off x="7933125" y="3954675"/>
            <a:ext cx="456600" cy="456600"/>
          </a:xfrm>
          <a:prstGeom prst="ellipse">
            <a:avLst/>
          </a:prstGeom>
          <a:solidFill>
            <a:srgbClr val="CC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26210" lvl="0" indent="0" algn="ctr" rtl="0">
              <a:spcBef>
                <a:spcPts val="0"/>
              </a:spcBef>
              <a:spcAft>
                <a:spcPts val="0"/>
              </a:spcAft>
              <a:buNone/>
            </a:pPr>
            <a:r>
              <a:rPr lang="en" sz="3600">
                <a:solidFill>
                  <a:srgbClr val="FFFFFF"/>
                </a:solidFill>
                <a:latin typeface="Roboto Black"/>
                <a:ea typeface="Roboto Black"/>
                <a:cs typeface="Roboto Black"/>
                <a:sym typeface="Roboto Black"/>
              </a:rPr>
              <a:t>×</a:t>
            </a:r>
            <a:endParaRPr sz="3600">
              <a:solidFill>
                <a:srgbClr val="FFFFFF"/>
              </a:solidFill>
              <a:latin typeface="Roboto Black"/>
              <a:ea typeface="Roboto Black"/>
              <a:cs typeface="Roboto Black"/>
              <a:sym typeface="Roboto Black"/>
            </a:endParaRPr>
          </a:p>
        </p:txBody>
      </p:sp>
      <p:sp>
        <p:nvSpPr>
          <p:cNvPr id="2173" name="Google Shape;2173;p120"/>
          <p:cNvSpPr txBox="1">
            <a:spLocks noGrp="1"/>
          </p:cNvSpPr>
          <p:nvPr>
            <p:ph type="subTitle" idx="1"/>
          </p:nvPr>
        </p:nvSpPr>
        <p:spPr>
          <a:xfrm>
            <a:off x="0" y="675975"/>
            <a:ext cx="9144000" cy="364800"/>
          </a:xfrm>
          <a:prstGeom prst="rect">
            <a:avLst/>
          </a:prstGeom>
        </p:spPr>
        <p:txBody>
          <a:bodyPr spcFirstLastPara="1" wrap="square" lIns="457200" tIns="91425" rIns="274300" bIns="91425" anchor="t" anchorCtr="0">
            <a:noAutofit/>
          </a:bodyPr>
          <a:lstStyle/>
          <a:p>
            <a:pPr marL="0" lvl="0" indent="0" algn="l" rtl="0">
              <a:lnSpc>
                <a:spcPct val="100000"/>
              </a:lnSpc>
              <a:spcBef>
                <a:spcPts val="0"/>
              </a:spcBef>
              <a:spcAft>
                <a:spcPts val="1200"/>
              </a:spcAft>
              <a:buNone/>
            </a:pPr>
            <a:r>
              <a:rPr lang="en"/>
              <a:t>Load balancers offer a </a:t>
            </a:r>
            <a:r>
              <a:rPr lang="en" b="1"/>
              <a:t>health probe </a:t>
            </a:r>
            <a:r>
              <a:rPr lang="en"/>
              <a:t>function to regularly check all the machines behind the load balancer. Machines with issues are reported, and the load balancers stop sending traffic to those machines.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12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79" name="Google Shape;2179;p121"/>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180" name="Google Shape;2180;p121"/>
          <p:cNvSpPr txBox="1"/>
          <p:nvPr/>
        </p:nvSpPr>
        <p:spPr>
          <a:xfrm>
            <a:off x="3631000" y="1345575"/>
            <a:ext cx="5131200" cy="2859300"/>
          </a:xfrm>
          <a:prstGeom prst="rect">
            <a:avLst/>
          </a:prstGeom>
          <a:noFill/>
          <a:ln>
            <a:noFill/>
          </a:ln>
        </p:spPr>
        <p:txBody>
          <a:bodyPr spcFirstLastPara="1" wrap="square" lIns="457200" tIns="182875" rIns="274300" bIns="91425" anchor="t" anchorCtr="0">
            <a:noAutofit/>
          </a:bodyPr>
          <a:lstStyle/>
          <a:p>
            <a:pPr marL="0" lvl="0" indent="0" algn="l" rtl="0">
              <a:lnSpc>
                <a:spcPct val="110000"/>
              </a:lnSpc>
              <a:spcBef>
                <a:spcPts val="0"/>
              </a:spcBef>
              <a:spcAft>
                <a:spcPts val="0"/>
              </a:spcAft>
              <a:buNone/>
            </a:pPr>
            <a:r>
              <a:rPr lang="en" sz="2400">
                <a:solidFill>
                  <a:srgbClr val="FAF5AC"/>
                </a:solidFill>
                <a:latin typeface="Roboto"/>
                <a:ea typeface="Roboto"/>
                <a:cs typeface="Roboto"/>
                <a:sym typeface="Roboto"/>
              </a:rPr>
              <a:t>The DVWA VM we set up is not accessible from the internet at this time. This is intentional. </a:t>
            </a:r>
            <a:endParaRPr sz="2400">
              <a:solidFill>
                <a:srgbClr val="FAF5AC"/>
              </a:solidFill>
              <a:latin typeface="Roboto"/>
              <a:ea typeface="Roboto"/>
              <a:cs typeface="Roboto"/>
              <a:sym typeface="Roboto"/>
            </a:endParaRPr>
          </a:p>
          <a:p>
            <a:pPr marL="0" lvl="0" indent="0" algn="l" rtl="0">
              <a:lnSpc>
                <a:spcPct val="110000"/>
              </a:lnSpc>
              <a:spcBef>
                <a:spcPts val="1000"/>
              </a:spcBef>
              <a:spcAft>
                <a:spcPts val="1000"/>
              </a:spcAft>
              <a:buNone/>
            </a:pPr>
            <a:r>
              <a:rPr lang="en" sz="2400">
                <a:solidFill>
                  <a:srgbClr val="FAF5AC"/>
                </a:solidFill>
                <a:latin typeface="Roboto"/>
                <a:ea typeface="Roboto"/>
                <a:cs typeface="Roboto"/>
                <a:sym typeface="Roboto"/>
              </a:rPr>
              <a:t>The next step is to set up a load balancer that has an external IP, and point it to the VM.</a:t>
            </a:r>
            <a:endParaRPr sz="2400">
              <a:solidFill>
                <a:srgbClr val="FAF5AC"/>
              </a:solidFill>
              <a:latin typeface="Roboto"/>
              <a:ea typeface="Roboto"/>
              <a:cs typeface="Roboto"/>
              <a:sym typeface="Roboto"/>
            </a:endParaRPr>
          </a:p>
        </p:txBody>
      </p:sp>
      <p:sp>
        <p:nvSpPr>
          <p:cNvPr id="2181" name="Google Shape;2181;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16</a:t>
            </a:fld>
            <a:endParaRPr sz="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187" name="Google Shape;2187;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88" name="Google Shape;2188;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b="1"/>
              <a:t>Activity:</a:t>
            </a:r>
            <a:r>
              <a:rPr lang="en" sz="2800">
                <a:latin typeface="Roboto Medium"/>
                <a:ea typeface="Roboto Medium"/>
                <a:cs typeface="Roboto Medium"/>
                <a:sym typeface="Roboto Medium"/>
              </a:rPr>
              <a:t> </a:t>
            </a:r>
            <a:r>
              <a:rPr lang="en" sz="2800">
                <a:latin typeface="Roboto Light"/>
                <a:ea typeface="Roboto Light"/>
                <a:cs typeface="Roboto Light"/>
                <a:sym typeface="Roboto Light"/>
              </a:rPr>
              <a:t>Load Balancing</a:t>
            </a:r>
            <a:endParaRPr sz="2800">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200">
                <a:latin typeface="Roboto Light"/>
                <a:ea typeface="Roboto Light"/>
                <a:cs typeface="Roboto Light"/>
                <a:sym typeface="Roboto Light"/>
              </a:rPr>
              <a:t>In this activity, you will install a load balancer in front of the VM to distribute the traffic across more than one VM.</a:t>
            </a:r>
            <a:endParaRPr sz="2200">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
        <p:nvSpPr>
          <p:cNvPr id="2189" name="Google Shape;2189;p122"/>
          <p:cNvSpPr txBox="1"/>
          <p:nvPr/>
        </p:nvSpPr>
        <p:spPr>
          <a:xfrm>
            <a:off x="8607775" y="50334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95" name="Google Shape;2195;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Firewall Configuration</a:t>
            </a:r>
            <a:endParaRPr/>
          </a:p>
        </p:txBody>
      </p:sp>
      <p:sp>
        <p:nvSpPr>
          <p:cNvPr id="2201" name="Google Shape;2201;p12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02" name="Google Shape;2202;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C9A9"/>
        </a:solidFill>
        <a:effectLst/>
      </p:bgPr>
    </p:bg>
    <p:spTree>
      <p:nvGrpSpPr>
        <p:cNvPr id="1" name="Shape 2045"/>
        <p:cNvGrpSpPr/>
        <p:nvPr/>
      </p:nvGrpSpPr>
      <p:grpSpPr>
        <a:xfrm>
          <a:off x="0" y="0"/>
          <a:ext cx="0" cy="0"/>
          <a:chOff x="0" y="0"/>
          <a:chExt cx="0" cy="0"/>
        </a:xfrm>
      </p:grpSpPr>
      <p:sp>
        <p:nvSpPr>
          <p:cNvPr id="2046" name="Google Shape;2046;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47" name="Google Shape;2047;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 </a:t>
            </a:r>
            <a:endParaRPr/>
          </a:p>
        </p:txBody>
      </p:sp>
      <p:sp>
        <p:nvSpPr>
          <p:cNvPr id="2048" name="Google Shape;2048;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cxnSp>
        <p:nvCxnSpPr>
          <p:cNvPr id="2049" name="Google Shape;2049;p107"/>
          <p:cNvCxnSpPr/>
          <p:nvPr/>
        </p:nvCxnSpPr>
        <p:spPr>
          <a:xfrm>
            <a:off x="274320" y="4906455"/>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50" name="Google Shape;2050;p107"/>
          <p:cNvPicPr preferRelativeResize="0"/>
          <p:nvPr/>
        </p:nvPicPr>
        <p:blipFill rotWithShape="1">
          <a:blip r:embed="rId3">
            <a:alphaModFix/>
          </a:blip>
          <a:srcRect t="1830" b="1830"/>
          <a:stretch/>
        </p:blipFill>
        <p:spPr>
          <a:xfrm>
            <a:off x="429768" y="1402811"/>
            <a:ext cx="785567" cy="606900"/>
          </a:xfrm>
          <a:prstGeom prst="rect">
            <a:avLst/>
          </a:prstGeom>
          <a:noFill/>
          <a:ln>
            <a:noFill/>
          </a:ln>
        </p:spPr>
      </p:pic>
      <p:pic>
        <p:nvPicPr>
          <p:cNvPr id="2051" name="Google Shape;2051;p107"/>
          <p:cNvPicPr preferRelativeResize="0"/>
          <p:nvPr/>
        </p:nvPicPr>
        <p:blipFill rotWithShape="1">
          <a:blip r:embed="rId3">
            <a:alphaModFix/>
          </a:blip>
          <a:srcRect t="1830" b="1830"/>
          <a:stretch/>
        </p:blipFill>
        <p:spPr>
          <a:xfrm>
            <a:off x="429768" y="2227098"/>
            <a:ext cx="785567" cy="606900"/>
          </a:xfrm>
          <a:prstGeom prst="rect">
            <a:avLst/>
          </a:prstGeom>
          <a:noFill/>
          <a:ln>
            <a:noFill/>
          </a:ln>
        </p:spPr>
      </p:pic>
      <p:pic>
        <p:nvPicPr>
          <p:cNvPr id="2052" name="Google Shape;2052;p107"/>
          <p:cNvPicPr preferRelativeResize="0"/>
          <p:nvPr/>
        </p:nvPicPr>
        <p:blipFill rotWithShape="1">
          <a:blip r:embed="rId3">
            <a:alphaModFix/>
          </a:blip>
          <a:srcRect t="1830" b="1830"/>
          <a:stretch/>
        </p:blipFill>
        <p:spPr>
          <a:xfrm>
            <a:off x="429768" y="3082261"/>
            <a:ext cx="785567" cy="606900"/>
          </a:xfrm>
          <a:prstGeom prst="rect">
            <a:avLst/>
          </a:prstGeom>
          <a:noFill/>
          <a:ln>
            <a:noFill/>
          </a:ln>
        </p:spPr>
      </p:pic>
      <p:sp>
        <p:nvSpPr>
          <p:cNvPr id="2053" name="Google Shape;2053;p107"/>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07"/>
          <p:cNvSpPr txBox="1">
            <a:spLocks noGrp="1"/>
          </p:cNvSpPr>
          <p:nvPr>
            <p:ph type="subTitle" idx="1"/>
          </p:nvPr>
        </p:nvSpPr>
        <p:spPr>
          <a:xfrm>
            <a:off x="1560678" y="1398000"/>
            <a:ext cx="6930000" cy="606900"/>
          </a:xfrm>
          <a:prstGeom prst="rect">
            <a:avLst/>
          </a:prstGeom>
          <a:noFill/>
          <a:ln>
            <a:noFill/>
          </a:ln>
        </p:spPr>
        <p:txBody>
          <a:bodyPr spcFirstLastPara="1" wrap="square" lIns="0" tIns="182875" rIns="457200" bIns="0" anchor="ctr" anchorCtr="0">
            <a:noAutofit/>
          </a:bodyPr>
          <a:lstStyle/>
          <a:p>
            <a:pPr marL="0" lvl="0" indent="0" algn="l" rtl="0">
              <a:lnSpc>
                <a:spcPct val="115000"/>
              </a:lnSpc>
              <a:spcBef>
                <a:spcPts val="0"/>
              </a:spcBef>
              <a:spcAft>
                <a:spcPts val="1200"/>
              </a:spcAft>
              <a:buNone/>
            </a:pPr>
            <a:r>
              <a:rPr lang="en" sz="1400" dirty="0">
                <a:highlight>
                  <a:srgbClr val="FFFFFF"/>
                </a:highlight>
                <a:latin typeface="Roboto"/>
                <a:ea typeface="Roboto"/>
                <a:cs typeface="Roboto"/>
                <a:sym typeface="Roboto"/>
              </a:rPr>
              <a:t>Write an Ansible Playbook to configure VMs. </a:t>
            </a:r>
            <a:endParaRPr sz="1400" dirty="0">
              <a:latin typeface="Roboto"/>
              <a:ea typeface="Roboto"/>
              <a:cs typeface="Roboto"/>
              <a:sym typeface="Roboto"/>
            </a:endParaRPr>
          </a:p>
        </p:txBody>
      </p:sp>
      <p:sp>
        <p:nvSpPr>
          <p:cNvPr id="2055" name="Google Shape;2055;p107"/>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07"/>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07"/>
          <p:cNvSpPr txBox="1">
            <a:spLocks noGrp="1"/>
          </p:cNvSpPr>
          <p:nvPr>
            <p:ph type="subTitle" idx="2"/>
          </p:nvPr>
        </p:nvSpPr>
        <p:spPr>
          <a:xfrm>
            <a:off x="1542148" y="2233556"/>
            <a:ext cx="6948600" cy="606900"/>
          </a:xfrm>
          <a:prstGeom prst="rect">
            <a:avLst/>
          </a:prstGeom>
          <a:noFill/>
          <a:ln>
            <a:noFill/>
          </a:ln>
        </p:spPr>
        <p:txBody>
          <a:bodyPr spcFirstLastPara="1" wrap="square" lIns="0" tIns="91425" rIns="457200" bIns="0" anchor="ctr" anchorCtr="0">
            <a:noAutofit/>
          </a:bodyPr>
          <a:lstStyle/>
          <a:p>
            <a:pPr marL="0" lvl="0" indent="0" algn="l" rtl="0">
              <a:spcBef>
                <a:spcPts val="0"/>
              </a:spcBef>
              <a:spcAft>
                <a:spcPts val="600"/>
              </a:spcAft>
              <a:buNone/>
            </a:pPr>
            <a:r>
              <a:rPr lang="en" sz="1400" dirty="0">
                <a:latin typeface="Roboto"/>
                <a:ea typeface="Roboto"/>
                <a:cs typeface="Roboto"/>
                <a:sym typeface="Roboto"/>
              </a:rPr>
              <a:t>Create a load balancer on the Azure platform. </a:t>
            </a:r>
            <a:endParaRPr sz="1400" dirty="0">
              <a:latin typeface="Roboto"/>
              <a:ea typeface="Roboto"/>
              <a:cs typeface="Roboto"/>
              <a:sym typeface="Roboto"/>
            </a:endParaRPr>
          </a:p>
        </p:txBody>
      </p:sp>
      <p:sp>
        <p:nvSpPr>
          <p:cNvPr id="2058" name="Google Shape;2058;p107"/>
          <p:cNvSpPr txBox="1">
            <a:spLocks noGrp="1"/>
          </p:cNvSpPr>
          <p:nvPr>
            <p:ph type="subTitle" idx="3"/>
          </p:nvPr>
        </p:nvSpPr>
        <p:spPr>
          <a:xfrm>
            <a:off x="1551356" y="3073649"/>
            <a:ext cx="6948600" cy="606900"/>
          </a:xfrm>
          <a:prstGeom prst="rect">
            <a:avLst/>
          </a:prstGeom>
          <a:noFill/>
          <a:ln>
            <a:noFill/>
          </a:ln>
        </p:spPr>
        <p:txBody>
          <a:bodyPr spcFirstLastPara="1" wrap="square" lIns="0" tIns="91425" rIns="457200" bIns="0" anchor="ctr" anchorCtr="0">
            <a:noAutofit/>
          </a:bodyPr>
          <a:lstStyle/>
          <a:p>
            <a:pPr marL="0" lvl="0" indent="0" algn="l" rtl="0">
              <a:spcBef>
                <a:spcPts val="0"/>
              </a:spcBef>
              <a:spcAft>
                <a:spcPts val="600"/>
              </a:spcAft>
              <a:buNone/>
            </a:pPr>
            <a:r>
              <a:rPr lang="en">
                <a:latin typeface="Roboto"/>
                <a:ea typeface="Roboto"/>
                <a:cs typeface="Roboto"/>
                <a:sym typeface="Roboto"/>
              </a:rPr>
              <a:t>Create firewall and load balancer rules to allow traffic to the correct VMs.</a:t>
            </a:r>
            <a:endParaRPr>
              <a:latin typeface="Roboto"/>
              <a:ea typeface="Roboto"/>
              <a:cs typeface="Roboto"/>
              <a:sym typeface="Roboto"/>
            </a:endParaRPr>
          </a:p>
        </p:txBody>
      </p:sp>
      <p:pic>
        <p:nvPicPr>
          <p:cNvPr id="2059" name="Google Shape;2059;p107"/>
          <p:cNvPicPr preferRelativeResize="0"/>
          <p:nvPr/>
        </p:nvPicPr>
        <p:blipFill rotWithShape="1">
          <a:blip r:embed="rId4">
            <a:alphaModFix/>
          </a:blip>
          <a:srcRect t="1830" b="1830"/>
          <a:stretch/>
        </p:blipFill>
        <p:spPr>
          <a:xfrm>
            <a:off x="429768" y="1402811"/>
            <a:ext cx="785567" cy="606900"/>
          </a:xfrm>
          <a:prstGeom prst="rect">
            <a:avLst/>
          </a:prstGeom>
          <a:noFill/>
          <a:ln>
            <a:noFill/>
          </a:ln>
        </p:spPr>
      </p:pic>
      <p:pic>
        <p:nvPicPr>
          <p:cNvPr id="2060" name="Google Shape;2060;p107"/>
          <p:cNvPicPr preferRelativeResize="0"/>
          <p:nvPr/>
        </p:nvPicPr>
        <p:blipFill rotWithShape="1">
          <a:blip r:embed="rId4">
            <a:alphaModFix/>
          </a:blip>
          <a:srcRect t="1830" b="1830"/>
          <a:stretch/>
        </p:blipFill>
        <p:spPr>
          <a:xfrm>
            <a:off x="429768" y="2227098"/>
            <a:ext cx="785567" cy="606900"/>
          </a:xfrm>
          <a:prstGeom prst="rect">
            <a:avLst/>
          </a:prstGeom>
          <a:noFill/>
          <a:ln>
            <a:noFill/>
          </a:ln>
        </p:spPr>
      </p:pic>
      <p:pic>
        <p:nvPicPr>
          <p:cNvPr id="2061" name="Google Shape;2061;p107"/>
          <p:cNvPicPr preferRelativeResize="0"/>
          <p:nvPr/>
        </p:nvPicPr>
        <p:blipFill rotWithShape="1">
          <a:blip r:embed="rId4">
            <a:alphaModFix/>
          </a:blip>
          <a:srcRect t="1830" b="1830"/>
          <a:stretch/>
        </p:blipFill>
        <p:spPr>
          <a:xfrm>
            <a:off x="429768" y="3082261"/>
            <a:ext cx="785567"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sp>
        <p:nvSpPr>
          <p:cNvPr id="2207" name="Google Shape;2207;p1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208" name="Google Shape;2208;p125"/>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209" name="Google Shape;2209;p125"/>
          <p:cNvSpPr txBox="1"/>
          <p:nvPr/>
        </p:nvSpPr>
        <p:spPr>
          <a:xfrm>
            <a:off x="3631000" y="1345575"/>
            <a:ext cx="5131200" cy="2859300"/>
          </a:xfrm>
          <a:prstGeom prst="rect">
            <a:avLst/>
          </a:prstGeom>
          <a:noFill/>
          <a:ln>
            <a:noFill/>
          </a:ln>
        </p:spPr>
        <p:txBody>
          <a:bodyPr spcFirstLastPara="1" wrap="square" lIns="457200" tIns="182875" rIns="274300" bIns="91425" anchor="t" anchorCtr="0">
            <a:noAutofit/>
          </a:bodyPr>
          <a:lstStyle/>
          <a:p>
            <a:pPr marL="0" lvl="0" indent="0" algn="l" rtl="0">
              <a:lnSpc>
                <a:spcPct val="110000"/>
              </a:lnSpc>
              <a:spcBef>
                <a:spcPts val="0"/>
              </a:spcBef>
              <a:spcAft>
                <a:spcPts val="0"/>
              </a:spcAft>
              <a:buClr>
                <a:schemeClr val="dk1"/>
              </a:buClr>
              <a:buSzPts val="1100"/>
              <a:buFont typeface="Arial"/>
              <a:buNone/>
            </a:pPr>
            <a:r>
              <a:rPr lang="en" sz="2200">
                <a:solidFill>
                  <a:srgbClr val="FAF5AC"/>
                </a:solidFill>
                <a:latin typeface="Roboto"/>
                <a:ea typeface="Roboto"/>
                <a:cs typeface="Roboto"/>
                <a:sym typeface="Roboto"/>
              </a:rPr>
              <a:t>Now that we have a load balancer running, we want to make sure it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is configured properly to allow traffic to the VM backend pool.  </a:t>
            </a:r>
            <a:endParaRPr sz="2200">
              <a:solidFill>
                <a:srgbClr val="FAF5AC"/>
              </a:solidFill>
              <a:latin typeface="Roboto"/>
              <a:ea typeface="Roboto"/>
              <a:cs typeface="Roboto"/>
              <a:sym typeface="Roboto"/>
            </a:endParaRPr>
          </a:p>
          <a:p>
            <a:pPr marL="0" lvl="0" indent="0" algn="l" rtl="0">
              <a:lnSpc>
                <a:spcPct val="110000"/>
              </a:lnSpc>
              <a:spcBef>
                <a:spcPts val="1000"/>
              </a:spcBef>
              <a:spcAft>
                <a:spcPts val="0"/>
              </a:spcAft>
              <a:buClr>
                <a:schemeClr val="dk1"/>
              </a:buClr>
              <a:buSzPts val="1100"/>
              <a:buFont typeface="Arial"/>
              <a:buNone/>
            </a:pPr>
            <a:r>
              <a:rPr lang="en" sz="2200">
                <a:solidFill>
                  <a:srgbClr val="FAF5AC"/>
                </a:solidFill>
                <a:latin typeface="Roboto"/>
                <a:ea typeface="Roboto"/>
                <a:cs typeface="Roboto"/>
                <a:sym typeface="Roboto"/>
              </a:rPr>
              <a:t>By the end of the next activity,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we will be able to reach the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DVWA website from the internet. </a:t>
            </a:r>
            <a:endParaRPr sz="2200">
              <a:solidFill>
                <a:srgbClr val="FAF5AC"/>
              </a:solidFill>
              <a:latin typeface="Roboto"/>
              <a:ea typeface="Roboto"/>
              <a:cs typeface="Roboto"/>
              <a:sym typeface="Roboto"/>
            </a:endParaRPr>
          </a:p>
          <a:p>
            <a:pPr marL="0" lvl="0" indent="0" algn="l" rtl="0">
              <a:lnSpc>
                <a:spcPct val="110000"/>
              </a:lnSpc>
              <a:spcBef>
                <a:spcPts val="1000"/>
              </a:spcBef>
              <a:spcAft>
                <a:spcPts val="1000"/>
              </a:spcAft>
              <a:buNone/>
            </a:pPr>
            <a:endParaRPr sz="2200">
              <a:solidFill>
                <a:srgbClr val="FAF5AC"/>
              </a:solidFill>
              <a:latin typeface="Roboto"/>
              <a:ea typeface="Roboto"/>
              <a:cs typeface="Roboto"/>
              <a:sym typeface="Roboto"/>
            </a:endParaRPr>
          </a:p>
        </p:txBody>
      </p:sp>
      <p:sp>
        <p:nvSpPr>
          <p:cNvPr id="2210" name="Google Shape;2210;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20</a:t>
            </a:fld>
            <a:endParaRPr sz="6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Shape 2214"/>
        <p:cNvGrpSpPr/>
        <p:nvPr/>
      </p:nvGrpSpPr>
      <p:grpSpPr>
        <a:xfrm>
          <a:off x="0" y="0"/>
          <a:ext cx="0" cy="0"/>
          <a:chOff x="0" y="0"/>
          <a:chExt cx="0" cy="0"/>
        </a:xfrm>
      </p:grpSpPr>
      <p:pic>
        <p:nvPicPr>
          <p:cNvPr id="2215" name="Google Shape;2215;p126"/>
          <p:cNvPicPr preferRelativeResize="0"/>
          <p:nvPr/>
        </p:nvPicPr>
        <p:blipFill rotWithShape="1">
          <a:blip r:embed="rId3">
            <a:alphaModFix/>
          </a:blip>
          <a:srcRect l="1156"/>
          <a:stretch/>
        </p:blipFill>
        <p:spPr>
          <a:xfrm>
            <a:off x="4037325" y="1043300"/>
            <a:ext cx="4778800" cy="3626000"/>
          </a:xfrm>
          <a:prstGeom prst="rect">
            <a:avLst/>
          </a:prstGeom>
          <a:noFill/>
          <a:ln>
            <a:noFill/>
          </a:ln>
        </p:spPr>
      </p:pic>
      <p:sp>
        <p:nvSpPr>
          <p:cNvPr id="2216" name="Google Shape;2216;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4">
                  <a:extLst>
                    <a:ext uri="{A12FA001-AC4F-418D-AE19-62706E023703}">
                      <ahyp:hlinkClr xmlns:ahyp="http://schemas.microsoft.com/office/drawing/2018/hyperlinkcolor" val="tx"/>
                    </a:ext>
                  </a:extLst>
                </a:hlinkClick>
              </a:rPr>
              <a:t>(Source)</a:t>
            </a:r>
            <a:endParaRPr>
              <a:solidFill>
                <a:srgbClr val="FFFFFF"/>
              </a:solidFill>
            </a:endParaRPr>
          </a:p>
        </p:txBody>
      </p:sp>
      <p:sp>
        <p:nvSpPr>
          <p:cNvPr id="2217" name="Google Shape;2217;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Firewall Configuration</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218" name="Google Shape;2218;p126"/>
          <p:cNvSpPr txBox="1">
            <a:spLocks noGrp="1"/>
          </p:cNvSpPr>
          <p:nvPr>
            <p:ph type="body" idx="3"/>
          </p:nvPr>
        </p:nvSpPr>
        <p:spPr>
          <a:xfrm>
            <a:off x="175" y="2426150"/>
            <a:ext cx="3812700" cy="584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solidFill>
                  <a:srgbClr val="FFFFFF"/>
                </a:solidFill>
              </a:rPr>
              <a:t>In the following walkthrough, </a:t>
            </a:r>
            <a:br>
              <a:rPr lang="en">
                <a:solidFill>
                  <a:srgbClr val="FFFFFF"/>
                </a:solidFill>
              </a:rPr>
            </a:br>
            <a:r>
              <a:rPr lang="en">
                <a:solidFill>
                  <a:srgbClr val="FFFFFF"/>
                </a:solidFill>
              </a:rPr>
              <a:t>we’ll create a load balancing rule. </a:t>
            </a:r>
            <a:endParaRPr>
              <a:solidFill>
                <a:srgbClr val="FFFFFF"/>
              </a:solidFill>
            </a:endParaRPr>
          </a:p>
        </p:txBody>
      </p:sp>
      <p:sp>
        <p:nvSpPr>
          <p:cNvPr id="2219" name="Google Shape;2219;p126"/>
          <p:cNvSpPr txBox="1">
            <a:spLocks noGrp="1"/>
          </p:cNvSpPr>
          <p:nvPr>
            <p:ph type="subTitle" idx="1"/>
          </p:nvPr>
        </p:nvSpPr>
        <p:spPr>
          <a:xfrm>
            <a:off x="0" y="675975"/>
            <a:ext cx="3756300" cy="1656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We need to configure a security group to allow </a:t>
            </a:r>
            <a:br>
              <a:rPr lang="en">
                <a:solidFill>
                  <a:srgbClr val="FFFFFF"/>
                </a:solidFill>
              </a:rPr>
            </a:br>
            <a:r>
              <a:rPr lang="en">
                <a:solidFill>
                  <a:srgbClr val="FFFFFF"/>
                </a:solidFill>
              </a:rPr>
              <a:t>web traffic into the VNet from the load balancer.</a:t>
            </a:r>
            <a:endParaRPr>
              <a:solidFill>
                <a:srgbClr val="FFFFFF"/>
              </a:solidFill>
            </a:endParaRPr>
          </a:p>
        </p:txBody>
      </p:sp>
      <p:cxnSp>
        <p:nvCxnSpPr>
          <p:cNvPr id="2220" name="Google Shape;2220;p126"/>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221" name="Google Shape;2221;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21</a:t>
            </a:fld>
            <a:endParaRPr sz="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12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27" name="Google Shape;2227;p12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Load Balancing Rule</a:t>
            </a:r>
            <a:endParaRPr/>
          </a:p>
        </p:txBody>
      </p:sp>
      <p:sp>
        <p:nvSpPr>
          <p:cNvPr id="2228" name="Google Shape;2228;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p12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234" name="Google Shape;2234;p12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5" name="Google Shape;2235;p12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b="1"/>
              <a:t>Activity: </a:t>
            </a:r>
            <a:r>
              <a:rPr lang="en" sz="2800">
                <a:latin typeface="Roboto Light"/>
                <a:ea typeface="Roboto Light"/>
                <a:cs typeface="Roboto Light"/>
                <a:sym typeface="Roboto Light"/>
              </a:rPr>
              <a:t>Security Configuration</a:t>
            </a:r>
            <a:endParaRPr sz="2800">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200">
                <a:latin typeface="Roboto Light"/>
                <a:ea typeface="Roboto Light"/>
                <a:cs typeface="Roboto Light"/>
                <a:sym typeface="Roboto Light"/>
              </a:rPr>
              <a:t>In this activity, you will configure the load balancer and security group to work together to expose port </a:t>
            </a:r>
            <a:r>
              <a:rPr lang="en">
                <a:latin typeface="Inconsolata"/>
                <a:ea typeface="Inconsolata"/>
                <a:cs typeface="Inconsolata"/>
                <a:sym typeface="Inconsolata"/>
              </a:rPr>
              <a:t>80</a:t>
            </a:r>
            <a:r>
              <a:rPr lang="en" sz="2200">
                <a:latin typeface="Roboto Light"/>
                <a:ea typeface="Roboto Light"/>
                <a:cs typeface="Roboto Light"/>
                <a:sym typeface="Roboto Light"/>
              </a:rPr>
              <a:t> of the VM to the internet.</a:t>
            </a:r>
            <a:endParaRPr sz="2800">
              <a:latin typeface="Roboto Light"/>
              <a:ea typeface="Roboto Light"/>
              <a:cs typeface="Roboto Light"/>
              <a:sym typeface="Roboto Light"/>
            </a:endParaRPr>
          </a:p>
          <a:p>
            <a:pPr marL="0" lvl="0" indent="0" algn="l" rtl="0">
              <a:spcBef>
                <a:spcPts val="0"/>
              </a:spcBef>
              <a:spcAft>
                <a:spcPts val="0"/>
              </a:spcAft>
              <a:buNone/>
            </a:pPr>
            <a:endParaRPr sz="2800">
              <a:latin typeface="Roboto Light"/>
              <a:ea typeface="Roboto Light"/>
              <a:cs typeface="Roboto Light"/>
              <a:sym typeface="Roboto Light"/>
            </a:endParaRPr>
          </a:p>
          <a:p>
            <a:pPr marL="0" lvl="0" indent="0" algn="l" rtl="0">
              <a:spcBef>
                <a:spcPts val="0"/>
              </a:spcBef>
              <a:spcAft>
                <a:spcPts val="0"/>
              </a:spcAft>
              <a:buNone/>
            </a:pPr>
            <a:endParaRPr sz="2800">
              <a:latin typeface="Roboto Light"/>
              <a:ea typeface="Roboto Light"/>
              <a:cs typeface="Roboto Light"/>
              <a:sym typeface="Roboto Light"/>
            </a:endParaRPr>
          </a:p>
        </p:txBody>
      </p:sp>
      <p:sp>
        <p:nvSpPr>
          <p:cNvPr id="2236" name="Google Shape;2236;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12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42" name="Google Shape;2242;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6"/>
        <p:cNvGrpSpPr/>
        <p:nvPr/>
      </p:nvGrpSpPr>
      <p:grpSpPr>
        <a:xfrm>
          <a:off x="0" y="0"/>
          <a:ext cx="0" cy="0"/>
          <a:chOff x="0" y="0"/>
          <a:chExt cx="0" cy="0"/>
        </a:xfrm>
      </p:grpSpPr>
      <p:sp>
        <p:nvSpPr>
          <p:cNvPr id="2247" name="Google Shape;2247;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13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Redundancy</a:t>
            </a:r>
            <a:endParaRPr/>
          </a:p>
        </p:txBody>
      </p:sp>
      <p:sp>
        <p:nvSpPr>
          <p:cNvPr id="2253" name="Google Shape;2253;p1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54" name="Google Shape;2254;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59" name="Google Shape;2259;p13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260" name="Google Shape;2260;p132"/>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261" name="Google Shape;2261;p132"/>
          <p:cNvSpPr txBox="1"/>
          <p:nvPr/>
        </p:nvSpPr>
        <p:spPr>
          <a:xfrm>
            <a:off x="3631000" y="1345575"/>
            <a:ext cx="5131200" cy="2859300"/>
          </a:xfrm>
          <a:prstGeom prst="rect">
            <a:avLst/>
          </a:prstGeom>
          <a:noFill/>
          <a:ln>
            <a:noFill/>
          </a:ln>
        </p:spPr>
        <p:txBody>
          <a:bodyPr spcFirstLastPara="1" wrap="square" lIns="457200" tIns="182875" rIns="274300" bIns="91425" anchor="t" anchorCtr="0">
            <a:noAutofit/>
          </a:bodyPr>
          <a:lstStyle/>
          <a:p>
            <a:pPr marL="0" lvl="0" indent="0" algn="l" rtl="0">
              <a:lnSpc>
                <a:spcPct val="110000"/>
              </a:lnSpc>
              <a:spcBef>
                <a:spcPts val="0"/>
              </a:spcBef>
              <a:spcAft>
                <a:spcPts val="1000"/>
              </a:spcAft>
              <a:buNone/>
            </a:pPr>
            <a:r>
              <a:rPr lang="en" sz="2200">
                <a:solidFill>
                  <a:srgbClr val="FAF5AC"/>
                </a:solidFill>
                <a:latin typeface="Roboto"/>
                <a:ea typeface="Roboto"/>
                <a:cs typeface="Roboto"/>
                <a:sym typeface="Roboto"/>
              </a:rPr>
              <a:t>Next, we want to configure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a new VM and place it behind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our load balancer. </a:t>
            </a:r>
            <a:endParaRPr sz="2200">
              <a:solidFill>
                <a:srgbClr val="FAF5AC"/>
              </a:solidFill>
              <a:latin typeface="Roboto"/>
              <a:ea typeface="Roboto"/>
              <a:cs typeface="Roboto"/>
              <a:sym typeface="Roboto"/>
            </a:endParaRPr>
          </a:p>
        </p:txBody>
      </p:sp>
      <p:sp>
        <p:nvSpPr>
          <p:cNvPr id="2262" name="Google Shape;2262;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27</a:t>
            </a:fld>
            <a:endParaRPr sz="6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66"/>
        <p:cNvGrpSpPr/>
        <p:nvPr/>
      </p:nvGrpSpPr>
      <p:grpSpPr>
        <a:xfrm>
          <a:off x="0" y="0"/>
          <a:ext cx="0" cy="0"/>
          <a:chOff x="0" y="0"/>
          <a:chExt cx="0" cy="0"/>
        </a:xfrm>
      </p:grpSpPr>
      <p:pic>
        <p:nvPicPr>
          <p:cNvPr id="2267" name="Google Shape;2267;p133"/>
          <p:cNvPicPr preferRelativeResize="0"/>
          <p:nvPr/>
        </p:nvPicPr>
        <p:blipFill rotWithShape="1">
          <a:blip r:embed="rId3">
            <a:alphaModFix/>
          </a:blip>
          <a:srcRect/>
          <a:stretch/>
        </p:blipFill>
        <p:spPr>
          <a:xfrm>
            <a:off x="0" y="0"/>
            <a:ext cx="9143988" cy="5143500"/>
          </a:xfrm>
          <a:prstGeom prst="rect">
            <a:avLst/>
          </a:prstGeom>
          <a:noFill/>
          <a:ln>
            <a:noFill/>
          </a:ln>
        </p:spPr>
      </p:pic>
      <p:sp>
        <p:nvSpPr>
          <p:cNvPr id="2268" name="Google Shape;2268;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Redundancy </a:t>
            </a:r>
            <a:endParaRPr/>
          </a:p>
        </p:txBody>
      </p:sp>
      <p:sp>
        <p:nvSpPr>
          <p:cNvPr id="2269" name="Google Shape;2269;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Placing another VM behind our load balancer provides </a:t>
            </a:r>
            <a:r>
              <a:rPr lang="en" sz="1600">
                <a:solidFill>
                  <a:srgbClr val="24292E"/>
                </a:solidFill>
              </a:rPr>
              <a:t>redundancy for our DVWA server. </a:t>
            </a:r>
            <a:endParaRPr sz="1600"/>
          </a:p>
        </p:txBody>
      </p:sp>
      <p:sp>
        <p:nvSpPr>
          <p:cNvPr id="2270" name="Google Shape;2270;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71" name="Google Shape;2271;p133"/>
          <p:cNvSpPr/>
          <p:nvPr/>
        </p:nvSpPr>
        <p:spPr>
          <a:xfrm>
            <a:off x="1141275" y="1377013"/>
            <a:ext cx="2877300" cy="1010100"/>
          </a:xfrm>
          <a:prstGeom prst="roundRect">
            <a:avLst>
              <a:gd name="adj" fmla="val 6857"/>
            </a:avLst>
          </a:prstGeom>
          <a:solidFill>
            <a:srgbClr val="FFFFFF"/>
          </a:solidFill>
          <a:ln>
            <a:noFill/>
          </a:ln>
        </p:spPr>
        <p:txBody>
          <a:bodyPr spcFirstLastPara="1" wrap="square" lIns="182875" tIns="182875" rIns="182875" bIns="91425" anchor="ctr" anchorCtr="0">
            <a:noAutofit/>
          </a:bodyPr>
          <a:lstStyle/>
          <a:p>
            <a:pPr marL="0" lvl="0" indent="0" algn="l" rtl="0">
              <a:lnSpc>
                <a:spcPct val="115000"/>
              </a:lnSpc>
              <a:spcBef>
                <a:spcPts val="0"/>
              </a:spcBef>
              <a:spcAft>
                <a:spcPts val="800"/>
              </a:spcAft>
              <a:buNone/>
            </a:pPr>
            <a:r>
              <a:rPr lang="en" sz="1200">
                <a:solidFill>
                  <a:schemeClr val="dk1"/>
                </a:solidFill>
                <a:latin typeface="Roboto"/>
                <a:ea typeface="Roboto"/>
                <a:cs typeface="Roboto"/>
                <a:sym typeface="Roboto"/>
              </a:rPr>
              <a:t>Multiple servers are often used in a setup like this. The more servers you use, the more resilient the website.</a:t>
            </a:r>
            <a:endParaRPr/>
          </a:p>
        </p:txBody>
      </p:sp>
      <p:pic>
        <p:nvPicPr>
          <p:cNvPr id="2272" name="Google Shape;2272;p133"/>
          <p:cNvPicPr preferRelativeResize="0"/>
          <p:nvPr/>
        </p:nvPicPr>
        <p:blipFill rotWithShape="1">
          <a:blip r:embed="rId4">
            <a:alphaModFix/>
          </a:blip>
          <a:srcRect t="1774" b="1765"/>
          <a:stretch/>
        </p:blipFill>
        <p:spPr>
          <a:xfrm>
            <a:off x="429768" y="1401060"/>
            <a:ext cx="577805" cy="446400"/>
          </a:xfrm>
          <a:prstGeom prst="rect">
            <a:avLst/>
          </a:prstGeom>
          <a:noFill/>
          <a:ln>
            <a:noFill/>
          </a:ln>
        </p:spPr>
      </p:pic>
      <p:sp>
        <p:nvSpPr>
          <p:cNvPr id="2273" name="Google Shape;2273;p133"/>
          <p:cNvSpPr/>
          <p:nvPr/>
        </p:nvSpPr>
        <p:spPr>
          <a:xfrm>
            <a:off x="1141275" y="2519838"/>
            <a:ext cx="2877300" cy="1103700"/>
          </a:xfrm>
          <a:prstGeom prst="roundRect">
            <a:avLst>
              <a:gd name="adj" fmla="val 6857"/>
            </a:avLst>
          </a:prstGeom>
          <a:solidFill>
            <a:srgbClr val="FFFFFF"/>
          </a:solidFill>
          <a:ln>
            <a:noFill/>
          </a:ln>
        </p:spPr>
        <p:txBody>
          <a:bodyPr spcFirstLastPara="1" wrap="square" lIns="182875" tIns="182875" rIns="182875" bIns="91425" anchor="ctr" anchorCtr="0">
            <a:noAutofit/>
          </a:bodyPr>
          <a:lstStyle/>
          <a:p>
            <a:pPr marL="0" lvl="0" indent="0" algn="l" rtl="0">
              <a:spcBef>
                <a:spcPts val="0"/>
              </a:spcBef>
              <a:spcAft>
                <a:spcPts val="800"/>
              </a:spcAft>
              <a:buNone/>
            </a:pPr>
            <a:r>
              <a:rPr lang="en" sz="1200">
                <a:solidFill>
                  <a:schemeClr val="dk1"/>
                </a:solidFill>
                <a:latin typeface="Roboto"/>
                <a:ea typeface="Roboto"/>
                <a:cs typeface="Roboto"/>
                <a:sym typeface="Roboto"/>
              </a:rPr>
              <a:t>Setting up a second server will complete our highly available setup. If the Red Team takes down one server, the second will step in.</a:t>
            </a:r>
            <a:endParaRPr/>
          </a:p>
        </p:txBody>
      </p:sp>
      <p:pic>
        <p:nvPicPr>
          <p:cNvPr id="2274" name="Google Shape;2274;p133"/>
          <p:cNvPicPr preferRelativeResize="0"/>
          <p:nvPr/>
        </p:nvPicPr>
        <p:blipFill rotWithShape="1">
          <a:blip r:embed="rId4">
            <a:alphaModFix/>
          </a:blip>
          <a:srcRect t="1774" b="1765"/>
          <a:stretch/>
        </p:blipFill>
        <p:spPr>
          <a:xfrm>
            <a:off x="429768" y="2543885"/>
            <a:ext cx="577805" cy="446400"/>
          </a:xfrm>
          <a:prstGeom prst="rect">
            <a:avLst/>
          </a:prstGeom>
          <a:noFill/>
          <a:ln>
            <a:noFill/>
          </a:ln>
        </p:spPr>
      </p:pic>
      <p:cxnSp>
        <p:nvCxnSpPr>
          <p:cNvPr id="2275" name="Google Shape;2275;p133"/>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2276" name="Google Shape;2276;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
        <p:nvSpPr>
          <p:cNvPr id="2277" name="Google Shape;2277;p133"/>
          <p:cNvSpPr/>
          <p:nvPr/>
        </p:nvSpPr>
        <p:spPr>
          <a:xfrm>
            <a:off x="1141275" y="3728213"/>
            <a:ext cx="2877300" cy="766500"/>
          </a:xfrm>
          <a:prstGeom prst="roundRect">
            <a:avLst>
              <a:gd name="adj" fmla="val 6857"/>
            </a:avLst>
          </a:prstGeom>
          <a:solidFill>
            <a:srgbClr val="FFFFFF"/>
          </a:solidFill>
          <a:ln>
            <a:noFill/>
          </a:ln>
        </p:spPr>
        <p:txBody>
          <a:bodyPr spcFirstLastPara="1" wrap="square" lIns="182875" tIns="182875" rIns="182875" bIns="91425" anchor="ctr" anchorCtr="0">
            <a:noAutofit/>
          </a:bodyPr>
          <a:lstStyle/>
          <a:p>
            <a:pPr marL="0" lvl="0" indent="0" algn="l" rtl="0">
              <a:spcBef>
                <a:spcPts val="0"/>
              </a:spcBef>
              <a:spcAft>
                <a:spcPts val="800"/>
              </a:spcAft>
              <a:buNone/>
            </a:pPr>
            <a:r>
              <a:rPr lang="en" sz="1200">
                <a:solidFill>
                  <a:schemeClr val="dk1"/>
                </a:solidFill>
                <a:latin typeface="Roboto"/>
                <a:ea typeface="Roboto"/>
                <a:cs typeface="Roboto"/>
                <a:sym typeface="Roboto"/>
              </a:rPr>
              <a:t>Many modern websites use this setup to stay up and running.</a:t>
            </a:r>
            <a:endParaRPr sz="1200">
              <a:solidFill>
                <a:schemeClr val="dk1"/>
              </a:solidFill>
              <a:latin typeface="Roboto"/>
              <a:ea typeface="Roboto"/>
              <a:cs typeface="Roboto"/>
              <a:sym typeface="Roboto"/>
            </a:endParaRPr>
          </a:p>
        </p:txBody>
      </p:sp>
      <p:pic>
        <p:nvPicPr>
          <p:cNvPr id="2278" name="Google Shape;2278;p133"/>
          <p:cNvPicPr preferRelativeResize="0"/>
          <p:nvPr/>
        </p:nvPicPr>
        <p:blipFill rotWithShape="1">
          <a:blip r:embed="rId4">
            <a:alphaModFix/>
          </a:blip>
          <a:srcRect t="1774" b="1765"/>
          <a:stretch/>
        </p:blipFill>
        <p:spPr>
          <a:xfrm>
            <a:off x="429768" y="3752260"/>
            <a:ext cx="577805" cy="44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DF3D9"/>
        </a:solidFill>
        <a:effectLst/>
      </p:bgPr>
    </p:bg>
    <p:spTree>
      <p:nvGrpSpPr>
        <p:cNvPr id="1" name="Shape 2282"/>
        <p:cNvGrpSpPr/>
        <p:nvPr/>
      </p:nvGrpSpPr>
      <p:grpSpPr>
        <a:xfrm>
          <a:off x="0" y="0"/>
          <a:ext cx="0" cy="0"/>
          <a:chOff x="0" y="0"/>
          <a:chExt cx="0" cy="0"/>
        </a:xfrm>
      </p:grpSpPr>
      <p:sp>
        <p:nvSpPr>
          <p:cNvPr id="2283" name="Google Shape;2283;p134"/>
          <p:cNvSpPr/>
          <p:nvPr/>
        </p:nvSpPr>
        <p:spPr>
          <a:xfrm>
            <a:off x="1362456" y="1300238"/>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4"/>
          <p:cNvSpPr/>
          <p:nvPr/>
        </p:nvSpPr>
        <p:spPr>
          <a:xfrm>
            <a:off x="1352550" y="20025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34"/>
          <p:cNvSpPr/>
          <p:nvPr/>
        </p:nvSpPr>
        <p:spPr>
          <a:xfrm>
            <a:off x="1352550" y="2692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4"/>
          <p:cNvSpPr/>
          <p:nvPr/>
        </p:nvSpPr>
        <p:spPr>
          <a:xfrm>
            <a:off x="1352550" y="33855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34"/>
          <p:cNvSpPr/>
          <p:nvPr/>
        </p:nvSpPr>
        <p:spPr>
          <a:xfrm>
            <a:off x="1364850" y="407830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Redundancy</a:t>
            </a:r>
            <a:endParaRPr/>
          </a:p>
        </p:txBody>
      </p:sp>
      <p:sp>
        <p:nvSpPr>
          <p:cNvPr id="2289" name="Google Shape;2289;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t>You have all the knowledge to set up a redundant server for your next activity: </a:t>
            </a:r>
            <a:endParaRPr sz="1700"/>
          </a:p>
        </p:txBody>
      </p:sp>
      <p:sp>
        <p:nvSpPr>
          <p:cNvPr id="2290" name="Google Shape;2290;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91" name="Google Shape;2291;p134"/>
          <p:cNvSpPr txBox="1">
            <a:spLocks noGrp="1"/>
          </p:cNvSpPr>
          <p:nvPr>
            <p:ph type="subTitle" idx="3"/>
          </p:nvPr>
        </p:nvSpPr>
        <p:spPr>
          <a:xfrm>
            <a:off x="-896" y="1319425"/>
            <a:ext cx="85533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Get your SSH key from the Ansible container on your jump box.</a:t>
            </a:r>
            <a:endParaRPr/>
          </a:p>
        </p:txBody>
      </p:sp>
      <p:sp>
        <p:nvSpPr>
          <p:cNvPr id="2292" name="Google Shape;2292;p134"/>
          <p:cNvSpPr txBox="1">
            <a:spLocks noGrp="1"/>
          </p:cNvSpPr>
          <p:nvPr>
            <p:ph type="subTitle" idx="4"/>
          </p:nvPr>
        </p:nvSpPr>
        <p:spPr>
          <a:xfrm>
            <a:off x="-12175" y="2004950"/>
            <a:ext cx="88818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Create a new VM using that key and the same admin name you used on the first VM.</a:t>
            </a:r>
            <a:endParaRPr/>
          </a:p>
        </p:txBody>
      </p:sp>
      <p:sp>
        <p:nvSpPr>
          <p:cNvPr id="2293" name="Google Shape;2293;p134"/>
          <p:cNvSpPr txBox="1">
            <a:spLocks noGrp="1"/>
          </p:cNvSpPr>
          <p:nvPr>
            <p:ph type="subTitle" idx="5"/>
          </p:nvPr>
        </p:nvSpPr>
        <p:spPr>
          <a:xfrm>
            <a:off x="-826" y="2695263"/>
            <a:ext cx="85533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Edit your Ansible configuration to include the new VM.</a:t>
            </a:r>
            <a:endParaRPr/>
          </a:p>
        </p:txBody>
      </p:sp>
      <p:sp>
        <p:nvSpPr>
          <p:cNvPr id="2294" name="Google Shape;2294;p134"/>
          <p:cNvSpPr txBox="1">
            <a:spLocks noGrp="1"/>
          </p:cNvSpPr>
          <p:nvPr>
            <p:ph type="subTitle" idx="6"/>
          </p:nvPr>
        </p:nvSpPr>
        <p:spPr>
          <a:xfrm>
            <a:off x="-12300" y="3385563"/>
            <a:ext cx="85533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Ansible to configure the new VM with a DVWA container.</a:t>
            </a:r>
            <a:endParaRPr/>
          </a:p>
        </p:txBody>
      </p:sp>
      <p:sp>
        <p:nvSpPr>
          <p:cNvPr id="2295" name="Google Shape;2295;p134"/>
          <p:cNvSpPr txBox="1">
            <a:spLocks noGrp="1"/>
          </p:cNvSpPr>
          <p:nvPr>
            <p:ph type="subTitle" idx="7"/>
          </p:nvPr>
        </p:nvSpPr>
        <p:spPr>
          <a:xfrm>
            <a:off x="-826" y="4078300"/>
            <a:ext cx="85533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Place the new VM behind your load balancer.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sp>
        <p:nvSpPr>
          <p:cNvPr id="2066" name="Google Shape;2066;p10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Ansible Playbooks</a:t>
            </a:r>
            <a:endParaRPr/>
          </a:p>
        </p:txBody>
      </p:sp>
      <p:sp>
        <p:nvSpPr>
          <p:cNvPr id="2067" name="Google Shape;2067;p10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68" name="Google Shape;2068;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sp>
        <p:nvSpPr>
          <p:cNvPr id="2300" name="Google Shape;2300;p13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40 Minutes</a:t>
            </a:r>
            <a:endParaRPr/>
          </a:p>
        </p:txBody>
      </p:sp>
      <p:sp>
        <p:nvSpPr>
          <p:cNvPr id="2301" name="Google Shape;2301;p13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02" name="Google Shape;2302;p13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b="1"/>
              <a:t>Activity:</a:t>
            </a:r>
            <a:r>
              <a:rPr lang="en" sz="2800">
                <a:latin typeface="Roboto Light"/>
                <a:ea typeface="Roboto Light"/>
                <a:cs typeface="Roboto Light"/>
                <a:sym typeface="Roboto Light"/>
              </a:rPr>
              <a:t> Redundancy</a:t>
            </a:r>
            <a:endParaRPr sz="2800">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200">
                <a:latin typeface="Roboto Light"/>
                <a:ea typeface="Roboto Light"/>
                <a:cs typeface="Roboto Light"/>
                <a:sym typeface="Roboto Light"/>
              </a:rPr>
              <a:t>In this task, you will create a copy of your VM using Ansible for the configuration and place it in the backend pool for your load balancer.</a:t>
            </a:r>
            <a:endParaRPr sz="2200">
              <a:latin typeface="Roboto Light"/>
              <a:ea typeface="Roboto Light"/>
              <a:cs typeface="Roboto Light"/>
              <a:sym typeface="Roboto Light"/>
            </a:endParaRPr>
          </a:p>
          <a:p>
            <a:pPr marL="0" lvl="0" indent="0" algn="l" rtl="0">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13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Checklist</a:t>
            </a:r>
            <a:endParaRPr/>
          </a:p>
        </p:txBody>
      </p:sp>
      <p:sp>
        <p:nvSpPr>
          <p:cNvPr id="2313" name="Google Shape;2313;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 you should have completed the following critical tasks:</a:t>
            </a:r>
            <a:endParaRPr/>
          </a:p>
        </p:txBody>
      </p:sp>
      <p:sp>
        <p:nvSpPr>
          <p:cNvPr id="2314" name="Google Shape;2314;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15" name="Google Shape;2315;p137"/>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 An Ansible playbook has been created that configures Docker and downloads a container.</a:t>
            </a:r>
            <a:endParaRPr/>
          </a:p>
        </p:txBody>
      </p:sp>
      <p:sp>
        <p:nvSpPr>
          <p:cNvPr id="2316" name="Google Shape;2316;p137"/>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 The Ansible playbook is able to be run on the Web VMs.</a:t>
            </a:r>
            <a:endParaRPr/>
          </a:p>
        </p:txBody>
      </p:sp>
      <p:sp>
        <p:nvSpPr>
          <p:cNvPr id="2317" name="Google Shape;2317;p137"/>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 The Web VMs are running a DVWA Docker container.</a:t>
            </a:r>
            <a:endParaRPr/>
          </a:p>
        </p:txBody>
      </p:sp>
      <p:sp>
        <p:nvSpPr>
          <p:cNvPr id="2318" name="Google Shape;2318;p137"/>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 A load balancer has been created and at least two Web VMs placed behind it.</a:t>
            </a:r>
            <a:endParaRPr/>
          </a:p>
        </p:txBody>
      </p:sp>
      <p:sp>
        <p:nvSpPr>
          <p:cNvPr id="2319" name="Google Shape;2319;p137"/>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 The DVWA site is able to be accessed through the load balancer from the internet.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3"/>
        <p:cNvGrpSpPr/>
        <p:nvPr/>
      </p:nvGrpSpPr>
      <p:grpSpPr>
        <a:xfrm>
          <a:off x="0" y="0"/>
          <a:ext cx="0" cy="0"/>
          <a:chOff x="0" y="0"/>
          <a:chExt cx="0" cy="0"/>
        </a:xfrm>
      </p:grpSpPr>
      <p:sp>
        <p:nvSpPr>
          <p:cNvPr id="2324" name="Google Shape;2324;p138"/>
          <p:cNvSpPr txBox="1">
            <a:spLocks noGrp="1"/>
          </p:cNvSpPr>
          <p:nvPr>
            <p:ph type="title"/>
          </p:nvPr>
        </p:nvSpPr>
        <p:spPr>
          <a:xfrm>
            <a:off x="237100" y="284360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Don’t forget to power off your machine!</a:t>
            </a:r>
            <a:endParaRPr sz="3200"/>
          </a:p>
        </p:txBody>
      </p:sp>
      <p:sp>
        <p:nvSpPr>
          <p:cNvPr id="2325" name="Google Shape;2325;p13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26" name="Google Shape;2326;p138"/>
          <p:cNvPicPr preferRelativeResize="0"/>
          <p:nvPr/>
        </p:nvPicPr>
        <p:blipFill>
          <a:blip r:embed="rId3">
            <a:alphaModFix/>
          </a:blip>
          <a:stretch>
            <a:fillRect/>
          </a:stretch>
        </p:blipFill>
        <p:spPr>
          <a:xfrm>
            <a:off x="3926212" y="1486150"/>
            <a:ext cx="1291576" cy="12915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2"/>
        <p:cNvGrpSpPr/>
        <p:nvPr/>
      </p:nvGrpSpPr>
      <p:grpSpPr>
        <a:xfrm>
          <a:off x="0" y="0"/>
          <a:ext cx="0" cy="0"/>
          <a:chOff x="0" y="0"/>
          <a:chExt cx="0" cy="0"/>
        </a:xfrm>
      </p:grpSpPr>
      <p:pic>
        <p:nvPicPr>
          <p:cNvPr id="2073" name="Google Shape;2073;p109"/>
          <p:cNvPicPr preferRelativeResize="0"/>
          <p:nvPr/>
        </p:nvPicPr>
        <p:blipFill rotWithShape="1">
          <a:blip r:embed="rId3">
            <a:alphaModFix/>
          </a:blip>
          <a:srcRect r="7123"/>
          <a:stretch/>
        </p:blipFill>
        <p:spPr>
          <a:xfrm>
            <a:off x="0" y="0"/>
            <a:ext cx="9144000" cy="5143499"/>
          </a:xfrm>
          <a:prstGeom prst="rect">
            <a:avLst/>
          </a:prstGeom>
          <a:noFill/>
          <a:ln>
            <a:noFill/>
          </a:ln>
        </p:spPr>
      </p:pic>
      <p:sp>
        <p:nvSpPr>
          <p:cNvPr id="2074" name="Google Shape;2074;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4">
                  <a:extLst>
                    <a:ext uri="{A12FA001-AC4F-418D-AE19-62706E023703}">
                      <ahyp:hlinkClr xmlns:ahyp="http://schemas.microsoft.com/office/drawing/2018/hyperlinkcolor" val="tx"/>
                    </a:ext>
                  </a:extLst>
                </a:hlinkClick>
              </a:rPr>
              <a:t>(Ansible.com)</a:t>
            </a:r>
            <a:endParaRPr>
              <a:solidFill>
                <a:srgbClr val="FFFFFF"/>
              </a:solidFill>
            </a:endParaRPr>
          </a:p>
        </p:txBody>
      </p:sp>
      <p:sp>
        <p:nvSpPr>
          <p:cNvPr id="2075" name="Google Shape;2075;p109"/>
          <p:cNvSpPr txBox="1">
            <a:spLocks noGrp="1"/>
          </p:cNvSpPr>
          <p:nvPr>
            <p:ph type="subTitle" idx="1"/>
          </p:nvPr>
        </p:nvSpPr>
        <p:spPr>
          <a:xfrm>
            <a:off x="645175" y="1915050"/>
            <a:ext cx="4238400" cy="2278500"/>
          </a:xfrm>
          <a:prstGeom prst="rect">
            <a:avLst/>
          </a:prstGeom>
          <a:solidFill>
            <a:srgbClr val="000000"/>
          </a:solidFill>
        </p:spPr>
        <p:txBody>
          <a:bodyPr spcFirstLastPara="1" wrap="square" lIns="274300" tIns="182875" rIns="274300" bIns="91425" anchor="ctr" anchorCtr="0">
            <a:noAutofit/>
          </a:bodyPr>
          <a:lstStyle/>
          <a:p>
            <a:pPr marL="0" lvl="0" indent="0" algn="l" rtl="0">
              <a:spcBef>
                <a:spcPts val="0"/>
              </a:spcBef>
              <a:spcAft>
                <a:spcPts val="0"/>
              </a:spcAft>
              <a:buNone/>
            </a:pPr>
            <a:r>
              <a:rPr lang="en">
                <a:solidFill>
                  <a:srgbClr val="FFFFFF"/>
                </a:solidFill>
              </a:rPr>
              <a:t>We have implemented a jump box </a:t>
            </a:r>
            <a:br>
              <a:rPr lang="en">
                <a:solidFill>
                  <a:srgbClr val="FFFFFF"/>
                </a:solidFill>
              </a:rPr>
            </a:br>
            <a:r>
              <a:rPr lang="en">
                <a:solidFill>
                  <a:srgbClr val="FFFFFF"/>
                </a:solidFill>
              </a:rPr>
              <a:t>that is running an Ansible container.</a:t>
            </a:r>
            <a:endParaRPr>
              <a:solidFill>
                <a:srgbClr val="FFFFFF"/>
              </a:solidFill>
            </a:endParaRPr>
          </a:p>
          <a:p>
            <a:pPr marL="0" lvl="0" indent="0" algn="l" rtl="0">
              <a:spcBef>
                <a:spcPts val="2000"/>
              </a:spcBef>
              <a:spcAft>
                <a:spcPts val="800"/>
              </a:spcAft>
              <a:buNone/>
            </a:pPr>
            <a:r>
              <a:rPr lang="en" sz="1400">
                <a:solidFill>
                  <a:srgbClr val="FFFFFF"/>
                </a:solidFill>
              </a:rPr>
              <a:t>The Ansible container has full access to our VNet and can connect with our new VM. Now we will write code that will be “infrastructure as code” for this vulnerable web server.</a:t>
            </a:r>
            <a:endParaRPr>
              <a:solidFill>
                <a:srgbClr val="FFFFFF"/>
              </a:solidFill>
            </a:endParaRPr>
          </a:p>
        </p:txBody>
      </p:sp>
      <p:cxnSp>
        <p:nvCxnSpPr>
          <p:cNvPr id="2076" name="Google Shape;2076;p109"/>
          <p:cNvCxnSpPr/>
          <p:nvPr/>
        </p:nvCxnSpPr>
        <p:spPr>
          <a:xfrm>
            <a:off x="918325" y="2893575"/>
            <a:ext cx="3692100" cy="0"/>
          </a:xfrm>
          <a:prstGeom prst="straightConnector1">
            <a:avLst/>
          </a:prstGeom>
          <a:noFill/>
          <a:ln w="9525" cap="flat" cmpd="sng">
            <a:solidFill>
              <a:srgbClr val="FFFFFF"/>
            </a:solidFill>
            <a:prstDash val="solid"/>
            <a:round/>
            <a:headEnd type="none" w="med" len="med"/>
            <a:tailEnd type="none" w="med" len="med"/>
          </a:ln>
        </p:spPr>
      </p:cxnSp>
      <p:sp>
        <p:nvSpPr>
          <p:cNvPr id="2077" name="Google Shape;2077;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1"/>
        <p:cNvGrpSpPr/>
        <p:nvPr/>
      </p:nvGrpSpPr>
      <p:grpSpPr>
        <a:xfrm>
          <a:off x="0" y="0"/>
          <a:ext cx="0" cy="0"/>
          <a:chOff x="0" y="0"/>
          <a:chExt cx="0" cy="0"/>
        </a:xfrm>
      </p:grpSpPr>
      <p:sp>
        <p:nvSpPr>
          <p:cNvPr id="2082" name="Google Shape;2082;p11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83" name="Google Shape;2083;p110"/>
          <p:cNvSpPr txBox="1"/>
          <p:nvPr/>
        </p:nvSpPr>
        <p:spPr>
          <a:xfrm>
            <a:off x="3126825" y="1600800"/>
            <a:ext cx="5394900" cy="16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Light"/>
                <a:ea typeface="Roboto Light"/>
                <a:cs typeface="Roboto Light"/>
                <a:sym typeface="Roboto Light"/>
              </a:rPr>
              <a:t>Ansible reads </a:t>
            </a:r>
            <a:r>
              <a:rPr lang="en" sz="2400">
                <a:latin typeface="Roboto"/>
                <a:ea typeface="Roboto"/>
                <a:cs typeface="Roboto"/>
                <a:sym typeface="Roboto"/>
              </a:rPr>
              <a:t>YAML</a:t>
            </a:r>
            <a:r>
              <a:rPr lang="en" sz="2400">
                <a:latin typeface="Roboto Light"/>
                <a:ea typeface="Roboto Light"/>
                <a:cs typeface="Roboto Light"/>
                <a:sym typeface="Roboto Light"/>
              </a:rPr>
              <a:t> code. </a:t>
            </a:r>
            <a:endParaRPr sz="2400">
              <a:latin typeface="Roboto Light"/>
              <a:ea typeface="Roboto Light"/>
              <a:cs typeface="Roboto Light"/>
              <a:sym typeface="Roboto Light"/>
            </a:endParaRPr>
          </a:p>
          <a:p>
            <a:pPr marL="0" lvl="0" indent="0" algn="l" rtl="0">
              <a:spcBef>
                <a:spcPts val="1200"/>
              </a:spcBef>
              <a:spcAft>
                <a:spcPts val="1200"/>
              </a:spcAft>
              <a:buNone/>
            </a:pPr>
            <a:r>
              <a:rPr lang="en" sz="2400">
                <a:latin typeface="Roboto Light"/>
                <a:ea typeface="Roboto Light"/>
                <a:cs typeface="Roboto Light"/>
                <a:sym typeface="Roboto Light"/>
              </a:rPr>
              <a:t>YAML stands for </a:t>
            </a:r>
            <a:r>
              <a:rPr lang="en" sz="2400" i="1">
                <a:latin typeface="Roboto Light"/>
                <a:ea typeface="Roboto Light"/>
                <a:cs typeface="Roboto Light"/>
                <a:sym typeface="Roboto Light"/>
              </a:rPr>
              <a:t>YAML ain’t markup language </a:t>
            </a:r>
            <a:r>
              <a:rPr lang="en" sz="2400">
                <a:latin typeface="Roboto Light"/>
                <a:ea typeface="Roboto Light"/>
                <a:cs typeface="Roboto Light"/>
                <a:sym typeface="Roboto Light"/>
              </a:rPr>
              <a:t>and is designed to be very </a:t>
            </a:r>
            <a:br>
              <a:rPr lang="en" sz="2400">
                <a:latin typeface="Roboto Light"/>
                <a:ea typeface="Roboto Light"/>
                <a:cs typeface="Roboto Light"/>
                <a:sym typeface="Roboto Light"/>
              </a:rPr>
            </a:br>
            <a:r>
              <a:rPr lang="en" sz="2400">
                <a:latin typeface="Roboto Light"/>
                <a:ea typeface="Roboto Light"/>
                <a:cs typeface="Roboto Light"/>
                <a:sym typeface="Roboto Light"/>
              </a:rPr>
              <a:t>readable and easy to write.</a:t>
            </a:r>
            <a:endParaRPr sz="2400">
              <a:solidFill>
                <a:srgbClr val="24292E"/>
              </a:solidFill>
              <a:latin typeface="Roboto Light"/>
              <a:ea typeface="Roboto Light"/>
              <a:cs typeface="Roboto Light"/>
              <a:sym typeface="Roboto Light"/>
            </a:endParaRPr>
          </a:p>
        </p:txBody>
      </p:sp>
      <p:pic>
        <p:nvPicPr>
          <p:cNvPr id="2084" name="Google Shape;2084;p110"/>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2085" name="Google Shape;2085;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pic>
        <p:nvPicPr>
          <p:cNvPr id="2090" name="Google Shape;2090;p111"/>
          <p:cNvPicPr preferRelativeResize="0"/>
          <p:nvPr/>
        </p:nvPicPr>
        <p:blipFill rotWithShape="1">
          <a:blip r:embed="rId3">
            <a:alphaModFix/>
          </a:blip>
          <a:srcRect r="7123"/>
          <a:stretch/>
        </p:blipFill>
        <p:spPr>
          <a:xfrm>
            <a:off x="0" y="0"/>
            <a:ext cx="9144000" cy="5143499"/>
          </a:xfrm>
          <a:prstGeom prst="rect">
            <a:avLst/>
          </a:prstGeom>
          <a:noFill/>
          <a:ln>
            <a:noFill/>
          </a:ln>
        </p:spPr>
      </p:pic>
      <p:sp>
        <p:nvSpPr>
          <p:cNvPr id="2091" name="Google Shape;2091;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92" name="Google Shape;2092;p111"/>
          <p:cNvSpPr txBox="1"/>
          <p:nvPr/>
        </p:nvSpPr>
        <p:spPr>
          <a:xfrm>
            <a:off x="4211575" y="1899700"/>
            <a:ext cx="4785000" cy="1111200"/>
          </a:xfrm>
          <a:prstGeom prst="rect">
            <a:avLst/>
          </a:prstGeom>
          <a:noFill/>
          <a:ln>
            <a:noFill/>
          </a:ln>
          <a:effectLst>
            <a:outerShdw blurRad="57150" dist="19050" dir="5400000" algn="bl" rotWithShape="0">
              <a:srgbClr val="000000">
                <a:alpha val="50000"/>
              </a:srgbClr>
            </a:outerShdw>
          </a:effectLst>
        </p:spPr>
        <p:txBody>
          <a:bodyPr spcFirstLastPara="1" wrap="square" lIns="457200" tIns="182875" rIns="274300" bIns="91425" anchor="t" anchorCtr="0">
            <a:noAutofit/>
          </a:bodyPr>
          <a:lstStyle/>
          <a:p>
            <a:pPr marL="0" lvl="0" indent="0" algn="l" rtl="0">
              <a:lnSpc>
                <a:spcPct val="115000"/>
              </a:lnSpc>
              <a:spcBef>
                <a:spcPts val="0"/>
              </a:spcBef>
              <a:spcAft>
                <a:spcPts val="1000"/>
              </a:spcAft>
              <a:buNone/>
            </a:pPr>
            <a:r>
              <a:rPr lang="en" sz="2400">
                <a:solidFill>
                  <a:srgbClr val="FFFFFF"/>
                </a:solidFill>
                <a:latin typeface="Roboto"/>
                <a:ea typeface="Roboto"/>
                <a:cs typeface="Roboto"/>
                <a:sym typeface="Roboto"/>
              </a:rPr>
              <a:t>Today, we’ll get started </a:t>
            </a:r>
            <a:br>
              <a:rPr lang="en" sz="2400">
                <a:solidFill>
                  <a:srgbClr val="FFFFFF"/>
                </a:solidFill>
                <a:latin typeface="Roboto"/>
                <a:ea typeface="Roboto"/>
                <a:cs typeface="Roboto"/>
                <a:sym typeface="Roboto"/>
              </a:rPr>
            </a:br>
            <a:r>
              <a:rPr lang="en" sz="2400">
                <a:solidFill>
                  <a:srgbClr val="FFFFFF"/>
                </a:solidFill>
                <a:latin typeface="Roboto"/>
                <a:ea typeface="Roboto"/>
                <a:cs typeface="Roboto"/>
                <a:sym typeface="Roboto"/>
              </a:rPr>
              <a:t>with a walkthrough of YAML. </a:t>
            </a:r>
            <a:endParaRPr sz="2400">
              <a:solidFill>
                <a:srgbClr val="FFFFFF"/>
              </a:solidFill>
              <a:latin typeface="Roboto"/>
              <a:ea typeface="Roboto"/>
              <a:cs typeface="Roboto"/>
              <a:sym typeface="Roboto"/>
            </a:endParaRPr>
          </a:p>
        </p:txBody>
      </p:sp>
      <p:pic>
        <p:nvPicPr>
          <p:cNvPr id="2093" name="Google Shape;2093;p111"/>
          <p:cNvPicPr preferRelativeResize="0"/>
          <p:nvPr/>
        </p:nvPicPr>
        <p:blipFill>
          <a:blip r:embed="rId4">
            <a:alphaModFix/>
          </a:blip>
          <a:stretch>
            <a:fillRect/>
          </a:stretch>
        </p:blipFill>
        <p:spPr>
          <a:xfrm>
            <a:off x="564525" y="636226"/>
            <a:ext cx="3544548" cy="3544548"/>
          </a:xfrm>
          <a:prstGeom prst="rect">
            <a:avLst/>
          </a:prstGeom>
          <a:noFill/>
          <a:ln>
            <a:noFill/>
          </a:ln>
          <a:effectLst>
            <a:outerShdw blurRad="57150" dist="19050" dir="5400000" algn="bl" rotWithShape="0">
              <a:srgbClr val="000000">
                <a:alpha val="50000"/>
              </a:srgbClr>
            </a:outerShdw>
          </a:effectLst>
        </p:spPr>
      </p:pic>
      <p:sp>
        <p:nvSpPr>
          <p:cNvPr id="2094" name="Google Shape;2094;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AF6F9"/>
        </a:solidFill>
        <a:effectLst/>
      </p:bgPr>
    </p:bg>
    <p:spTree>
      <p:nvGrpSpPr>
        <p:cNvPr id="1" name="Shape 2098"/>
        <p:cNvGrpSpPr/>
        <p:nvPr/>
      </p:nvGrpSpPr>
      <p:grpSpPr>
        <a:xfrm>
          <a:off x="0" y="0"/>
          <a:ext cx="0" cy="0"/>
          <a:chOff x="0" y="0"/>
          <a:chExt cx="0" cy="0"/>
        </a:xfrm>
      </p:grpSpPr>
      <p:pic>
        <p:nvPicPr>
          <p:cNvPr id="2099" name="Google Shape;2099;p112"/>
          <p:cNvPicPr preferRelativeResize="0"/>
          <p:nvPr/>
        </p:nvPicPr>
        <p:blipFill rotWithShape="1">
          <a:blip r:embed="rId3">
            <a:alphaModFix amt="52000"/>
          </a:blip>
          <a:srcRect l="71669" t="17704" r="9904" b="8712"/>
          <a:stretch/>
        </p:blipFill>
        <p:spPr>
          <a:xfrm>
            <a:off x="7056300" y="910475"/>
            <a:ext cx="1814100" cy="37848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100" name="Google Shape;2100;p112"/>
          <p:cNvSpPr txBox="1">
            <a:spLocks noGrp="1"/>
          </p:cNvSpPr>
          <p:nvPr>
            <p:ph type="subTitle" idx="1"/>
          </p:nvPr>
        </p:nvSpPr>
        <p:spPr>
          <a:xfrm>
            <a:off x="0" y="675975"/>
            <a:ext cx="66747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 we’ll get started with a walkthrough of YAML.</a:t>
            </a:r>
            <a:endParaRPr/>
          </a:p>
        </p:txBody>
      </p:sp>
      <p:sp>
        <p:nvSpPr>
          <p:cNvPr id="2101" name="Google Shape;2101;p112"/>
          <p:cNvSpPr txBox="1">
            <a:spLocks noGrp="1"/>
          </p:cNvSpPr>
          <p:nvPr>
            <p:ph type="body" idx="2"/>
          </p:nvPr>
        </p:nvSpPr>
        <p:spPr>
          <a:xfrm>
            <a:off x="439075" y="1245800"/>
            <a:ext cx="6248100" cy="3449400"/>
          </a:xfrm>
          <a:prstGeom prst="rect">
            <a:avLst/>
          </a:prstGeom>
          <a:solidFill>
            <a:srgbClr val="FFFFFF"/>
          </a:solidFill>
          <a:effectLst>
            <a:outerShdw blurRad="57150" dist="19050" dir="5400000" algn="bl" rotWithShape="0">
              <a:srgbClr val="000000">
                <a:alpha val="50000"/>
              </a:srgbClr>
            </a:outerShdw>
          </a:effectLst>
        </p:spPr>
        <p:txBody>
          <a:bodyPr spcFirstLastPara="1" wrap="square" lIns="365750" tIns="182875" rIns="91425" bIns="91425" anchor="t" anchorCtr="0">
            <a:noAutofit/>
          </a:bodyPr>
          <a:lstStyle/>
          <a:p>
            <a:pPr marL="0" lvl="0" indent="0" algn="l" rtl="0">
              <a:spcBef>
                <a:spcPts val="0"/>
              </a:spcBef>
              <a:spcAft>
                <a:spcPts val="0"/>
              </a:spcAft>
              <a:buNone/>
            </a:pPr>
            <a:r>
              <a:rPr lang="en">
                <a:solidFill>
                  <a:srgbClr val="24292E"/>
                </a:solidFill>
                <a:latin typeface="Inconsolata"/>
                <a:ea typeface="Inconsolata"/>
                <a:cs typeface="Inconsolata"/>
                <a:sym typeface="Inconsolata"/>
              </a:rPr>
              <a:t>---</a:t>
            </a:r>
            <a:endParaRPr>
              <a:solidFill>
                <a:srgbClr val="24292E"/>
              </a:solidFill>
              <a:latin typeface="Inconsolata"/>
              <a:ea typeface="Inconsolata"/>
              <a:cs typeface="Inconsolata"/>
              <a:sym typeface="Inconsolata"/>
            </a:endParaRPr>
          </a:p>
          <a:p>
            <a:pPr marL="0" lvl="0" indent="0" algn="l" rtl="0">
              <a:spcBef>
                <a:spcPts val="800"/>
              </a:spcBef>
              <a:spcAft>
                <a:spcPts val="0"/>
              </a:spcAft>
              <a:buNone/>
            </a:pPr>
            <a:r>
              <a:rPr lang="en">
                <a:solidFill>
                  <a:srgbClr val="24292E"/>
                </a:solidFill>
                <a:latin typeface="Inconsolata"/>
                <a:ea typeface="Inconsolata"/>
                <a:cs typeface="Inconsolata"/>
                <a:sym typeface="Inconsolata"/>
              </a:rPr>
              <a:t>  - </a:t>
            </a:r>
            <a:r>
              <a:rPr lang="en">
                <a:solidFill>
                  <a:srgbClr val="22863A"/>
                </a:solidFill>
                <a:latin typeface="Inconsolata"/>
                <a:ea typeface="Inconsolata"/>
                <a:cs typeface="Inconsolata"/>
                <a:sym typeface="Inconsolata"/>
              </a:rPr>
              <a:t>name</a:t>
            </a:r>
            <a:r>
              <a:rPr lang="en">
                <a:solidFill>
                  <a:srgbClr val="24292E"/>
                </a:solidFill>
                <a:latin typeface="Inconsolata"/>
                <a:ea typeface="Inconsolata"/>
                <a:cs typeface="Inconsolata"/>
                <a:sym typeface="Inconsolata"/>
              </a:rPr>
              <a:t>: </a:t>
            </a:r>
            <a:r>
              <a:rPr lang="en">
                <a:solidFill>
                  <a:srgbClr val="032F62"/>
                </a:solidFill>
                <a:latin typeface="Inconsolata"/>
                <a:ea typeface="Inconsolata"/>
                <a:cs typeface="Inconsolata"/>
                <a:sym typeface="Inconsolata"/>
              </a:rPr>
              <a:t>My first playbook</a:t>
            </a:r>
            <a:endParaRPr>
              <a:solidFill>
                <a:srgbClr val="24292E"/>
              </a:solidFill>
              <a:latin typeface="Inconsolata"/>
              <a:ea typeface="Inconsolata"/>
              <a:cs typeface="Inconsolata"/>
              <a:sym typeface="Inconsolata"/>
            </a:endParaRPr>
          </a:p>
          <a:p>
            <a:pPr marL="0" lvl="0" indent="0" algn="l" rtl="0">
              <a:spcBef>
                <a:spcPts val="800"/>
              </a:spcBef>
              <a:spcAft>
                <a:spcPts val="0"/>
              </a:spcAft>
              <a:buNone/>
            </a:pPr>
            <a:r>
              <a:rPr lang="en">
                <a:solidFill>
                  <a:srgbClr val="24292E"/>
                </a:solidFill>
                <a:latin typeface="Inconsolata"/>
                <a:ea typeface="Inconsolata"/>
                <a:cs typeface="Inconsolata"/>
                <a:sym typeface="Inconsolata"/>
              </a:rPr>
              <a:t>    </a:t>
            </a:r>
            <a:r>
              <a:rPr lang="en">
                <a:solidFill>
                  <a:srgbClr val="22863A"/>
                </a:solidFill>
                <a:latin typeface="Inconsolata"/>
                <a:ea typeface="Inconsolata"/>
                <a:cs typeface="Inconsolata"/>
                <a:sym typeface="Inconsolata"/>
              </a:rPr>
              <a:t>hosts</a:t>
            </a:r>
            <a:r>
              <a:rPr lang="en">
                <a:solidFill>
                  <a:srgbClr val="24292E"/>
                </a:solidFill>
                <a:latin typeface="Inconsolata"/>
                <a:ea typeface="Inconsolata"/>
                <a:cs typeface="Inconsolata"/>
                <a:sym typeface="Inconsolata"/>
              </a:rPr>
              <a:t>: </a:t>
            </a:r>
            <a:r>
              <a:rPr lang="en">
                <a:solidFill>
                  <a:srgbClr val="032F62"/>
                </a:solidFill>
                <a:latin typeface="Inconsolata"/>
                <a:ea typeface="Inconsolata"/>
                <a:cs typeface="Inconsolata"/>
                <a:sym typeface="Inconsolata"/>
              </a:rPr>
              <a:t>webservers</a:t>
            </a:r>
            <a:endParaRPr>
              <a:solidFill>
                <a:srgbClr val="24292E"/>
              </a:solidFill>
              <a:latin typeface="Inconsolata"/>
              <a:ea typeface="Inconsolata"/>
              <a:cs typeface="Inconsolata"/>
              <a:sym typeface="Inconsolata"/>
            </a:endParaRPr>
          </a:p>
          <a:p>
            <a:pPr marL="0" lvl="0" indent="0" algn="l" rtl="0">
              <a:spcBef>
                <a:spcPts val="800"/>
              </a:spcBef>
              <a:spcAft>
                <a:spcPts val="0"/>
              </a:spcAft>
              <a:buNone/>
            </a:pPr>
            <a:r>
              <a:rPr lang="en">
                <a:solidFill>
                  <a:srgbClr val="24292E"/>
                </a:solidFill>
                <a:latin typeface="Inconsolata"/>
                <a:ea typeface="Inconsolata"/>
                <a:cs typeface="Inconsolata"/>
                <a:sym typeface="Inconsolata"/>
              </a:rPr>
              <a:t>    </a:t>
            </a:r>
            <a:r>
              <a:rPr lang="en">
                <a:solidFill>
                  <a:srgbClr val="22863A"/>
                </a:solidFill>
                <a:latin typeface="Inconsolata"/>
                <a:ea typeface="Inconsolata"/>
                <a:cs typeface="Inconsolata"/>
                <a:sym typeface="Inconsolata"/>
              </a:rPr>
              <a:t>become</a:t>
            </a:r>
            <a:r>
              <a:rPr lang="en">
                <a:solidFill>
                  <a:srgbClr val="24292E"/>
                </a:solidFill>
                <a:latin typeface="Inconsolata"/>
                <a:ea typeface="Inconsolata"/>
                <a:cs typeface="Inconsolata"/>
                <a:sym typeface="Inconsolata"/>
              </a:rPr>
              <a:t>: </a:t>
            </a:r>
            <a:r>
              <a:rPr lang="en">
                <a:solidFill>
                  <a:srgbClr val="005CC5"/>
                </a:solidFill>
                <a:latin typeface="Inconsolata"/>
                <a:ea typeface="Inconsolata"/>
                <a:cs typeface="Inconsolata"/>
                <a:sym typeface="Inconsolata"/>
              </a:rPr>
              <a:t>true</a:t>
            </a:r>
            <a:endParaRPr>
              <a:solidFill>
                <a:srgbClr val="24292E"/>
              </a:solidFill>
              <a:latin typeface="Inconsolata"/>
              <a:ea typeface="Inconsolata"/>
              <a:cs typeface="Inconsolata"/>
              <a:sym typeface="Inconsolata"/>
            </a:endParaRPr>
          </a:p>
          <a:p>
            <a:pPr marL="0" lvl="0" indent="0" algn="l" rtl="0">
              <a:spcBef>
                <a:spcPts val="800"/>
              </a:spcBef>
              <a:spcAft>
                <a:spcPts val="0"/>
              </a:spcAft>
              <a:buNone/>
            </a:pPr>
            <a:r>
              <a:rPr lang="en">
                <a:solidFill>
                  <a:srgbClr val="24292E"/>
                </a:solidFill>
                <a:latin typeface="Inconsolata"/>
                <a:ea typeface="Inconsolata"/>
                <a:cs typeface="Inconsolata"/>
                <a:sym typeface="Inconsolata"/>
              </a:rPr>
              <a:t>    </a:t>
            </a:r>
            <a:r>
              <a:rPr lang="en">
                <a:solidFill>
                  <a:srgbClr val="22863A"/>
                </a:solidFill>
                <a:latin typeface="Inconsolata"/>
                <a:ea typeface="Inconsolata"/>
                <a:cs typeface="Inconsolata"/>
                <a:sym typeface="Inconsolata"/>
              </a:rPr>
              <a:t>tasks</a:t>
            </a:r>
            <a:r>
              <a:rPr lang="en">
                <a:solidFill>
                  <a:srgbClr val="24292E"/>
                </a:solidFill>
                <a:latin typeface="Inconsolata"/>
                <a:ea typeface="Inconsolata"/>
                <a:cs typeface="Inconsolata"/>
                <a:sym typeface="Inconsolata"/>
              </a:rPr>
              <a:t>:</a:t>
            </a:r>
            <a:endParaRPr>
              <a:solidFill>
                <a:srgbClr val="24292E"/>
              </a:solidFill>
              <a:latin typeface="Inconsolata"/>
              <a:ea typeface="Inconsolata"/>
              <a:cs typeface="Inconsolata"/>
              <a:sym typeface="Inconsolata"/>
            </a:endParaRPr>
          </a:p>
          <a:p>
            <a:pPr marL="0" lvl="0" indent="0" algn="l" rtl="0">
              <a:spcBef>
                <a:spcPts val="800"/>
              </a:spcBef>
              <a:spcAft>
                <a:spcPts val="0"/>
              </a:spcAft>
              <a:buNone/>
            </a:pPr>
            <a:r>
              <a:rPr lang="en">
                <a:solidFill>
                  <a:srgbClr val="24292E"/>
                </a:solidFill>
                <a:latin typeface="Inconsolata"/>
                <a:ea typeface="Inconsolata"/>
                <a:cs typeface="Inconsolata"/>
                <a:sym typeface="Inconsolata"/>
              </a:rPr>
              <a:t>    </a:t>
            </a:r>
            <a:endParaRPr>
              <a:solidFill>
                <a:srgbClr val="24292E"/>
              </a:solidFill>
              <a:latin typeface="Inconsolata"/>
              <a:ea typeface="Inconsolata"/>
              <a:cs typeface="Inconsolata"/>
              <a:sym typeface="Inconsolata"/>
            </a:endParaRPr>
          </a:p>
          <a:p>
            <a:pPr marL="0" lvl="0" indent="0" algn="l" rtl="0">
              <a:spcBef>
                <a:spcPts val="800"/>
              </a:spcBef>
              <a:spcAft>
                <a:spcPts val="0"/>
              </a:spcAft>
              <a:buNone/>
            </a:pPr>
            <a:r>
              <a:rPr lang="en">
                <a:solidFill>
                  <a:srgbClr val="24292E"/>
                </a:solidFill>
                <a:latin typeface="Inconsolata"/>
                <a:ea typeface="Inconsolata"/>
                <a:cs typeface="Inconsolata"/>
                <a:sym typeface="Inconsolata"/>
              </a:rPr>
              <a:t>    - </a:t>
            </a:r>
            <a:r>
              <a:rPr lang="en">
                <a:solidFill>
                  <a:srgbClr val="22863A"/>
                </a:solidFill>
                <a:latin typeface="Inconsolata"/>
                <a:ea typeface="Inconsolata"/>
                <a:cs typeface="Inconsolata"/>
                <a:sym typeface="Inconsolata"/>
              </a:rPr>
              <a:t>name</a:t>
            </a:r>
            <a:r>
              <a:rPr lang="en">
                <a:solidFill>
                  <a:srgbClr val="24292E"/>
                </a:solidFill>
                <a:latin typeface="Inconsolata"/>
                <a:ea typeface="Inconsolata"/>
                <a:cs typeface="Inconsolata"/>
                <a:sym typeface="Inconsolata"/>
              </a:rPr>
              <a:t>: </a:t>
            </a:r>
            <a:r>
              <a:rPr lang="en">
                <a:solidFill>
                  <a:srgbClr val="032F62"/>
                </a:solidFill>
                <a:latin typeface="Inconsolata"/>
                <a:ea typeface="Inconsolata"/>
                <a:cs typeface="Inconsolata"/>
                <a:sym typeface="Inconsolata"/>
              </a:rPr>
              <a:t>Install apache httpd  (state=present is optional)</a:t>
            </a:r>
            <a:endParaRPr>
              <a:solidFill>
                <a:srgbClr val="24292E"/>
              </a:solidFill>
              <a:latin typeface="Inconsolata"/>
              <a:ea typeface="Inconsolata"/>
              <a:cs typeface="Inconsolata"/>
              <a:sym typeface="Inconsolata"/>
            </a:endParaRPr>
          </a:p>
          <a:p>
            <a:pPr marL="0" lvl="0" indent="0" algn="l" rtl="0">
              <a:spcBef>
                <a:spcPts val="800"/>
              </a:spcBef>
              <a:spcAft>
                <a:spcPts val="0"/>
              </a:spcAft>
              <a:buNone/>
            </a:pPr>
            <a:r>
              <a:rPr lang="en">
                <a:solidFill>
                  <a:srgbClr val="24292E"/>
                </a:solidFill>
                <a:latin typeface="Inconsolata"/>
                <a:ea typeface="Inconsolata"/>
                <a:cs typeface="Inconsolata"/>
                <a:sym typeface="Inconsolata"/>
              </a:rPr>
              <a:t>      </a:t>
            </a:r>
            <a:r>
              <a:rPr lang="en">
                <a:solidFill>
                  <a:srgbClr val="22863A"/>
                </a:solidFill>
                <a:latin typeface="Inconsolata"/>
                <a:ea typeface="Inconsolata"/>
                <a:cs typeface="Inconsolata"/>
                <a:sym typeface="Inconsolata"/>
              </a:rPr>
              <a:t>apt</a:t>
            </a:r>
            <a:r>
              <a:rPr lang="en">
                <a:solidFill>
                  <a:srgbClr val="24292E"/>
                </a:solidFill>
                <a:latin typeface="Inconsolata"/>
                <a:ea typeface="Inconsolata"/>
                <a:cs typeface="Inconsolata"/>
                <a:sym typeface="Inconsolata"/>
              </a:rPr>
              <a:t>:</a:t>
            </a:r>
            <a:endParaRPr>
              <a:solidFill>
                <a:srgbClr val="24292E"/>
              </a:solidFill>
              <a:latin typeface="Inconsolata"/>
              <a:ea typeface="Inconsolata"/>
              <a:cs typeface="Inconsolata"/>
              <a:sym typeface="Inconsolata"/>
            </a:endParaRPr>
          </a:p>
          <a:p>
            <a:pPr marL="0" lvl="0" indent="0" algn="l" rtl="0">
              <a:spcBef>
                <a:spcPts val="800"/>
              </a:spcBef>
              <a:spcAft>
                <a:spcPts val="0"/>
              </a:spcAft>
              <a:buNone/>
            </a:pPr>
            <a:r>
              <a:rPr lang="en">
                <a:solidFill>
                  <a:srgbClr val="24292E"/>
                </a:solidFill>
                <a:latin typeface="Inconsolata"/>
                <a:ea typeface="Inconsolata"/>
                <a:cs typeface="Inconsolata"/>
                <a:sym typeface="Inconsolata"/>
              </a:rPr>
              <a:t>        </a:t>
            </a:r>
            <a:r>
              <a:rPr lang="en">
                <a:solidFill>
                  <a:srgbClr val="22863A"/>
                </a:solidFill>
                <a:latin typeface="Inconsolata"/>
                <a:ea typeface="Inconsolata"/>
                <a:cs typeface="Inconsolata"/>
                <a:sym typeface="Inconsolata"/>
              </a:rPr>
              <a:t>name</a:t>
            </a:r>
            <a:r>
              <a:rPr lang="en">
                <a:solidFill>
                  <a:srgbClr val="24292E"/>
                </a:solidFill>
                <a:latin typeface="Inconsolata"/>
                <a:ea typeface="Inconsolata"/>
                <a:cs typeface="Inconsolata"/>
                <a:sym typeface="Inconsolata"/>
              </a:rPr>
              <a:t>: </a:t>
            </a:r>
            <a:r>
              <a:rPr lang="en">
                <a:solidFill>
                  <a:srgbClr val="032F62"/>
                </a:solidFill>
                <a:latin typeface="Inconsolata"/>
                <a:ea typeface="Inconsolata"/>
                <a:cs typeface="Inconsolata"/>
                <a:sym typeface="Inconsolata"/>
              </a:rPr>
              <a:t>apache2</a:t>
            </a:r>
            <a:endParaRPr>
              <a:solidFill>
                <a:srgbClr val="24292E"/>
              </a:solidFill>
              <a:latin typeface="Inconsolata"/>
              <a:ea typeface="Inconsolata"/>
              <a:cs typeface="Inconsolata"/>
              <a:sym typeface="Inconsolata"/>
            </a:endParaRPr>
          </a:p>
          <a:p>
            <a:pPr marL="152400" marR="152400" lvl="0" indent="0" algn="l" rtl="0">
              <a:lnSpc>
                <a:spcPct val="145000"/>
              </a:lnSpc>
              <a:spcBef>
                <a:spcPts val="800"/>
              </a:spcBef>
              <a:spcAft>
                <a:spcPts val="0"/>
              </a:spcAft>
              <a:buClr>
                <a:schemeClr val="dk1"/>
              </a:buClr>
              <a:buSzPts val="1100"/>
              <a:buFont typeface="Arial"/>
              <a:buNone/>
            </a:pPr>
            <a:r>
              <a:rPr lang="en">
                <a:solidFill>
                  <a:srgbClr val="24292E"/>
                </a:solidFill>
                <a:latin typeface="Inconsolata"/>
                <a:ea typeface="Inconsolata"/>
                <a:cs typeface="Inconsolata"/>
                <a:sym typeface="Inconsolata"/>
              </a:rPr>
              <a:t>      </a:t>
            </a:r>
            <a:r>
              <a:rPr lang="en">
                <a:solidFill>
                  <a:srgbClr val="22863A"/>
                </a:solidFill>
                <a:latin typeface="Inconsolata"/>
                <a:ea typeface="Inconsolata"/>
                <a:cs typeface="Inconsolata"/>
                <a:sym typeface="Inconsolata"/>
              </a:rPr>
              <a:t>state</a:t>
            </a:r>
            <a:r>
              <a:rPr lang="en">
                <a:solidFill>
                  <a:srgbClr val="24292E"/>
                </a:solidFill>
                <a:latin typeface="Inconsolata"/>
                <a:ea typeface="Inconsolata"/>
                <a:cs typeface="Inconsolata"/>
                <a:sym typeface="Inconsolata"/>
              </a:rPr>
              <a:t>: </a:t>
            </a:r>
            <a:r>
              <a:rPr lang="en">
                <a:solidFill>
                  <a:srgbClr val="032F62"/>
                </a:solidFill>
                <a:latin typeface="Inconsolata"/>
                <a:ea typeface="Inconsolata"/>
                <a:cs typeface="Inconsolata"/>
                <a:sym typeface="Inconsolata"/>
              </a:rPr>
              <a:t>present</a:t>
            </a:r>
            <a:endParaRPr>
              <a:solidFill>
                <a:srgbClr val="032F62"/>
              </a:solidFill>
              <a:latin typeface="Inconsolata"/>
              <a:ea typeface="Inconsolata"/>
              <a:cs typeface="Inconsolata"/>
              <a:sym typeface="Inconsolata"/>
            </a:endParaRPr>
          </a:p>
          <a:p>
            <a:pPr marL="0" lvl="0" indent="0" algn="l" rtl="0">
              <a:spcBef>
                <a:spcPts val="0"/>
              </a:spcBef>
              <a:spcAft>
                <a:spcPts val="800"/>
              </a:spcAft>
              <a:buNone/>
            </a:pPr>
            <a:endParaRPr/>
          </a:p>
        </p:txBody>
      </p:sp>
      <p:sp>
        <p:nvSpPr>
          <p:cNvPr id="2102" name="Google Shape;2102;p112"/>
          <p:cNvSpPr txBox="1">
            <a:spLocks noGrp="1"/>
          </p:cNvSpPr>
          <p:nvPr>
            <p:ph type="subTitle" idx="3"/>
          </p:nvPr>
        </p:nvSpPr>
        <p:spPr>
          <a:xfrm>
            <a:off x="7056300" y="910475"/>
            <a:ext cx="1814100" cy="3095100"/>
          </a:xfrm>
          <a:prstGeom prst="rect">
            <a:avLst/>
          </a:prstGeom>
          <a:ln>
            <a:noFill/>
          </a:ln>
        </p:spPr>
        <p:txBody>
          <a:bodyPr spcFirstLastPara="1" wrap="square" lIns="182875" tIns="182875" rIns="182875" bIns="182875" anchor="t" anchorCtr="0">
            <a:noAutofit/>
          </a:bodyPr>
          <a:lstStyle/>
          <a:p>
            <a:pPr marL="0" lvl="0" indent="0" algn="l" rtl="0">
              <a:lnSpc>
                <a:spcPct val="100000"/>
              </a:lnSpc>
              <a:spcBef>
                <a:spcPts val="0"/>
              </a:spcBef>
              <a:spcAft>
                <a:spcPts val="0"/>
              </a:spcAft>
              <a:buNone/>
            </a:pPr>
            <a:r>
              <a:rPr lang="en" sz="1400">
                <a:solidFill>
                  <a:srgbClr val="FFFFFF"/>
                </a:solidFill>
                <a:latin typeface="Roboto Medium"/>
                <a:ea typeface="Roboto Medium"/>
                <a:cs typeface="Roboto Medium"/>
                <a:sym typeface="Roboto Medium"/>
              </a:rPr>
              <a:t>Ansible reads YAML code. </a:t>
            </a:r>
            <a:endParaRPr sz="1400">
              <a:solidFill>
                <a:srgbClr val="FFFFFF"/>
              </a:solidFill>
              <a:latin typeface="Roboto Medium"/>
              <a:ea typeface="Roboto Medium"/>
              <a:cs typeface="Roboto Medium"/>
              <a:sym typeface="Roboto Medium"/>
            </a:endParaRPr>
          </a:p>
          <a:p>
            <a:pPr marL="0" lvl="0" indent="0" algn="l" rtl="0">
              <a:lnSpc>
                <a:spcPct val="100000"/>
              </a:lnSpc>
              <a:spcBef>
                <a:spcPts val="0"/>
              </a:spcBef>
              <a:spcAft>
                <a:spcPts val="0"/>
              </a:spcAft>
              <a:buNone/>
            </a:pPr>
            <a:endParaRPr sz="1400">
              <a:solidFill>
                <a:srgbClr val="FFFFFF"/>
              </a:solidFill>
              <a:latin typeface="Roboto Medium"/>
              <a:ea typeface="Roboto Medium"/>
              <a:cs typeface="Roboto Medium"/>
              <a:sym typeface="Roboto Medium"/>
            </a:endParaRPr>
          </a:p>
          <a:p>
            <a:pPr marL="0" lvl="0" indent="0" algn="l" rtl="0">
              <a:lnSpc>
                <a:spcPct val="100000"/>
              </a:lnSpc>
              <a:spcBef>
                <a:spcPts val="0"/>
              </a:spcBef>
              <a:spcAft>
                <a:spcPts val="0"/>
              </a:spcAft>
              <a:buNone/>
            </a:pPr>
            <a:endParaRPr sz="1800">
              <a:solidFill>
                <a:srgbClr val="FFFFFF"/>
              </a:solidFill>
              <a:highlight>
                <a:srgbClr val="FFFFFF"/>
              </a:highlight>
              <a:latin typeface="Roboto Medium"/>
              <a:ea typeface="Roboto Medium"/>
              <a:cs typeface="Roboto Medium"/>
              <a:sym typeface="Roboto Medium"/>
            </a:endParaRPr>
          </a:p>
        </p:txBody>
      </p:sp>
      <p:sp>
        <p:nvSpPr>
          <p:cNvPr id="2103" name="Google Shape;2103;p112"/>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YAML</a:t>
            </a:r>
            <a:endParaRPr/>
          </a:p>
        </p:txBody>
      </p:sp>
      <p:sp>
        <p:nvSpPr>
          <p:cNvPr id="2104" name="Google Shape;2104;p112"/>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05" name="Google Shape;2105;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1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11" name="Google Shape;2111;p11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YAML Walkthrough</a:t>
            </a:r>
            <a:endParaRPr/>
          </a:p>
        </p:txBody>
      </p:sp>
      <p:sp>
        <p:nvSpPr>
          <p:cNvPr id="2112" name="Google Shape;2112;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11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118" name="Google Shape;2118;p11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19" name="Google Shape;2119;p11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b="1"/>
              <a:t>Activity:</a:t>
            </a:r>
            <a:r>
              <a:rPr lang="en" sz="2800">
                <a:latin typeface="Roboto Light"/>
                <a:ea typeface="Roboto Light"/>
                <a:cs typeface="Roboto Light"/>
                <a:sym typeface="Roboto Light"/>
              </a:rPr>
              <a:t> Ansible Playbooks</a:t>
            </a:r>
            <a:endParaRPr sz="2800">
              <a:latin typeface="Roboto Light"/>
              <a:ea typeface="Roboto Light"/>
              <a:cs typeface="Roboto Light"/>
              <a:sym typeface="Roboto Light"/>
            </a:endParaRPr>
          </a:p>
          <a:p>
            <a:pPr marL="0" lvl="0" indent="0" algn="l" rtl="0">
              <a:lnSpc>
                <a:spcPct val="115000"/>
              </a:lnSpc>
              <a:spcBef>
                <a:spcPts val="600"/>
              </a:spcBef>
              <a:spcAft>
                <a:spcPts val="0"/>
              </a:spcAft>
              <a:buNone/>
            </a:pPr>
            <a:r>
              <a:rPr lang="en" sz="2200">
                <a:latin typeface="Roboto Light"/>
                <a:ea typeface="Roboto Light"/>
                <a:cs typeface="Roboto Light"/>
                <a:sym typeface="Roboto Light"/>
              </a:rPr>
              <a:t>In this activity, you will create an Ansible playbook that installs Docker and configures a VM with the DVWA web app.</a:t>
            </a:r>
            <a:endParaRPr sz="2200">
              <a:latin typeface="Roboto Light"/>
              <a:ea typeface="Roboto Light"/>
              <a:cs typeface="Roboto Light"/>
              <a:sym typeface="Roboto Light"/>
            </a:endParaRPr>
          </a:p>
        </p:txBody>
      </p:sp>
      <p:sp>
        <p:nvSpPr>
          <p:cNvPr id="2120" name="Google Shape;2120;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981</Words>
  <Application>Microsoft Office PowerPoint</Application>
  <PresentationFormat>On-screen Show (16:9)</PresentationFormat>
  <Paragraphs>118</Paragraphs>
  <Slides>34</Slides>
  <Notes>34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34</vt:i4>
      </vt:variant>
    </vt:vector>
  </HeadingPairs>
  <TitlesOfParts>
    <vt:vector size="43" baseType="lpstr">
      <vt:lpstr>Roboto Black</vt:lpstr>
      <vt:lpstr>Inconsolata</vt:lpstr>
      <vt:lpstr>Roboto Light</vt:lpstr>
      <vt:lpstr>Arial</vt:lpstr>
      <vt:lpstr>Roboto</vt:lpstr>
      <vt:lpstr>Roboto Medium</vt:lpstr>
      <vt:lpstr>Roboto Thin</vt:lpstr>
      <vt:lpstr>Simple Light</vt:lpstr>
      <vt:lpstr>Simple Light</vt:lpstr>
      <vt:lpstr>Cloud Security Day 3</vt:lpstr>
      <vt:lpstr>Class Objectives</vt:lpstr>
      <vt:lpstr>Ansible Playbooks</vt:lpstr>
      <vt:lpstr>PowerPoint Presentation</vt:lpstr>
      <vt:lpstr>PowerPoint Presentation</vt:lpstr>
      <vt:lpstr>PowerPoint Presentation</vt:lpstr>
      <vt:lpstr>YAML</vt:lpstr>
      <vt:lpstr>YAML Walkthrough</vt:lpstr>
      <vt:lpstr>20 Minutes</vt:lpstr>
      <vt:lpstr>PowerPoint Presentation</vt:lpstr>
      <vt:lpstr>Load Balancing</vt:lpstr>
      <vt:lpstr>PowerPoint Presentation</vt:lpstr>
      <vt:lpstr>Load Balancing</vt:lpstr>
      <vt:lpstr>Load Balancers</vt:lpstr>
      <vt:lpstr>Load Balancers</vt:lpstr>
      <vt:lpstr>PowerPoint Presentation</vt:lpstr>
      <vt:lpstr>20 Minutes</vt:lpstr>
      <vt:lpstr>PowerPoint Presentation</vt:lpstr>
      <vt:lpstr>Firewall Configuration</vt:lpstr>
      <vt:lpstr>PowerPoint Presentation</vt:lpstr>
      <vt:lpstr>Firewall Configuration </vt:lpstr>
      <vt:lpstr>Load Balancing Rule</vt:lpstr>
      <vt:lpstr>20 Minutes</vt:lpstr>
      <vt:lpstr>PowerPoint Presentation</vt:lpstr>
      <vt:lpstr>PowerPoint Presentation</vt:lpstr>
      <vt:lpstr>Redundancy</vt:lpstr>
      <vt:lpstr>PowerPoint Presentation</vt:lpstr>
      <vt:lpstr>Redundancy </vt:lpstr>
      <vt:lpstr>Redundancy</vt:lpstr>
      <vt:lpstr>40 Minutes</vt:lpstr>
      <vt:lpstr>PowerPoint Presentation</vt:lpstr>
      <vt:lpstr>Daily Checklist</vt:lpstr>
      <vt:lpstr>Don’t forget to power off your machine!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Security Day 3</dc:title>
  <cp:lastModifiedBy>Dan Schmidt</cp:lastModifiedBy>
  <cp:revision>1</cp:revision>
  <dcterms:modified xsi:type="dcterms:W3CDTF">2021-03-13T16:03:34Z</dcterms:modified>
</cp:coreProperties>
</file>